
<file path=[Content_Types].xml><?xml version="1.0" encoding="utf-8"?>
<Types xmlns="http://schemas.openxmlformats.org/package/2006/content-types">
  <Default Extension="png" ContentType="image/png"/>
  <Default Extension="svg" ContentType="image/svg+xml"/>
  <Default Extension="jfif"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83" r:id="rId5"/>
    <p:sldId id="274" r:id="rId6"/>
    <p:sldId id="384" r:id="rId7"/>
    <p:sldId id="269" r:id="rId8"/>
    <p:sldId id="270" r:id="rId9"/>
    <p:sldId id="385" r:id="rId10"/>
    <p:sldId id="388" r:id="rId11"/>
    <p:sldId id="389" r:id="rId12"/>
    <p:sldId id="390" r:id="rId13"/>
    <p:sldId id="391" r:id="rId14"/>
    <p:sldId id="392" r:id="rId15"/>
    <p:sldId id="393" r:id="rId16"/>
    <p:sldId id="386" r:id="rId17"/>
    <p:sldId id="394" r:id="rId18"/>
    <p:sldId id="395" r:id="rId19"/>
    <p:sldId id="387" r:id="rId20"/>
    <p:sldId id="396" r:id="rId21"/>
    <p:sldId id="397"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185" autoAdjust="0"/>
  </p:normalViewPr>
  <p:slideViewPr>
    <p:cSldViewPr snapToGrid="0" showGuides="1">
      <p:cViewPr varScale="1">
        <p:scale>
          <a:sx n="64" d="100"/>
          <a:sy n="64" d="100"/>
        </p:scale>
        <p:origin x="102"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10/4/2021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dirty="0"/>
          </a:p>
        </p:txBody>
      </p:sp>
    </p:spTree>
    <p:extLst>
      <p:ext uri="{BB962C8B-B14F-4D97-AF65-F5344CB8AC3E}">
        <p14:creationId xmlns:p14="http://schemas.microsoft.com/office/powerpoint/2010/main" val="321634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99462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314021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dirty="0"/>
          </a:p>
        </p:txBody>
      </p:sp>
    </p:spTree>
    <p:extLst>
      <p:ext uri="{BB962C8B-B14F-4D97-AF65-F5344CB8AC3E}">
        <p14:creationId xmlns:p14="http://schemas.microsoft.com/office/powerpoint/2010/main" val="12072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1406589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22036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10/4/2021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mc:AlternateContent xmlns:mc="http://schemas.openxmlformats.org/markup-compatibility/2006" xmlns:p14="http://schemas.microsoft.com/office/powerpoint/2010/main">
    <mc:Choice Requires="p14">
      <p:transition spd="med" p14:dur="700" advTm="5962">
        <p:fade/>
      </p:transition>
    </mc:Choice>
    <mc:Fallback xmlns="">
      <p:transition spd="med" advTm="5962">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3.jfif"/><Relationship Id="rId5" Type="http://schemas.openxmlformats.org/officeDocument/2006/relationships/image" Target="../media/image12.JPG"/><Relationship Id="rId4" Type="http://schemas.openxmlformats.org/officeDocument/2006/relationships/image" Target="../media/image11.jfif"/></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Mitigating Meow-Esque database attacks on enterprise | ITSW">
            <a:extLst>
              <a:ext uri="{FF2B5EF4-FFF2-40B4-BE49-F238E27FC236}">
                <a16:creationId xmlns:a16="http://schemas.microsoft.com/office/drawing/2014/main" id="{6605CDFE-604F-4360-9296-CD9B7C928084}"/>
              </a:ext>
            </a:extLst>
          </p:cNvPr>
          <p:cNvPicPr>
            <a:picLocks noGrp="1" noChangeAspect="1" noChangeArrowheads="1"/>
          </p:cNvPicPr>
          <p:nvPr>
            <p:ph type="pic" sz="quarter" idx="14"/>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888"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331835" y="4615464"/>
            <a:ext cx="2995659" cy="70407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lnSpc>
                <a:spcPct val="90000"/>
              </a:lnSpc>
            </a:pPr>
            <a:r>
              <a:rPr lang="en-US" sz="1400" b="1" dirty="0">
                <a:gradFill>
                  <a:gsLst>
                    <a:gs pos="0">
                      <a:srgbClr val="75D1FF">
                        <a:lumMod val="5000"/>
                        <a:lumOff val="95000"/>
                      </a:srgbClr>
                    </a:gs>
                    <a:gs pos="100000">
                      <a:srgbClr val="FFFFFF"/>
                    </a:gs>
                  </a:gsLst>
                  <a:lin ang="5400000" scaled="1"/>
                </a:gradFill>
              </a:rPr>
              <a:t>‘’For Every Lock, There Is Someone Out There Trying To Pick It Or Break In’’</a:t>
            </a:r>
            <a:endParaRPr lang="en-US" sz="14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311128"/>
          </a:xfrm>
        </p:spPr>
        <p:txBody>
          <a:bodyPr/>
          <a:lstStyle/>
          <a:p>
            <a:r>
              <a:rPr lang="en-US" dirty="0"/>
              <a:t>DATABASE</a:t>
            </a:r>
          </a:p>
        </p:txBody>
      </p:sp>
      <p:sp>
        <p:nvSpPr>
          <p:cNvPr id="8" name="Text Placeholder 7"/>
          <p:cNvSpPr>
            <a:spLocks noGrp="1"/>
          </p:cNvSpPr>
          <p:nvPr>
            <p:ph type="body" sz="quarter" idx="13"/>
          </p:nvPr>
        </p:nvSpPr>
        <p:spPr>
          <a:xfrm>
            <a:off x="1576091" y="3634385"/>
            <a:ext cx="9461500" cy="757130"/>
          </a:xfrm>
        </p:spPr>
        <p:txBody>
          <a:bodyPr/>
          <a:lstStyle/>
          <a:p>
            <a:pPr marL="0" indent="0">
              <a:buNone/>
            </a:pPr>
            <a:r>
              <a:rPr lang="en-US" dirty="0"/>
              <a:t>VULNERABILITIES</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17" name="Text Placeholder 7">
            <a:extLst>
              <a:ext uri="{FF2B5EF4-FFF2-40B4-BE49-F238E27FC236}">
                <a16:creationId xmlns:a16="http://schemas.microsoft.com/office/drawing/2014/main" id="{E7B0D4A2-FBB7-40D6-833F-47CD0E1B6F43}"/>
              </a:ext>
            </a:extLst>
          </p:cNvPr>
          <p:cNvSpPr txBox="1">
            <a:spLocks/>
          </p:cNvSpPr>
          <p:nvPr/>
        </p:nvSpPr>
        <p:spPr>
          <a:xfrm>
            <a:off x="576699" y="1712519"/>
            <a:ext cx="9461500"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ANALYSIS OF</a:t>
            </a: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8B8403-9059-4D10-9C4C-86D326066CF9}"/>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916C09DD-A18E-459A-A99B-2615F661E211}"/>
              </a:ext>
            </a:extLst>
          </p:cNvPr>
          <p:cNvSpPr>
            <a:spLocks noGrp="1"/>
          </p:cNvSpPr>
          <p:nvPr>
            <p:ph type="body" sz="half" idx="2"/>
          </p:nvPr>
        </p:nvSpPr>
        <p:spPr>
          <a:xfrm>
            <a:off x="695145" y="1697005"/>
            <a:ext cx="4284662" cy="3811588"/>
          </a:xfrm>
        </p:spPr>
        <p:txBody>
          <a:bodyPr/>
          <a:lstStyle/>
          <a:p>
            <a:endParaRPr lang="en-US" dirty="0"/>
          </a:p>
          <a:p>
            <a:pPr marL="285750" indent="-285750">
              <a:buFont typeface="Arial" panose="020B0604020202020204" pitchFamily="34" charset="0"/>
              <a:buChar char="•"/>
            </a:pPr>
            <a:r>
              <a:rPr lang="en-US" dirty="0"/>
              <a:t>To make an SQL Injection attack, an attacker must first find </a:t>
            </a:r>
            <a:r>
              <a:rPr lang="en-US" dirty="0">
                <a:solidFill>
                  <a:schemeClr val="accent2">
                    <a:lumMod val="60000"/>
                    <a:lumOff val="40000"/>
                  </a:schemeClr>
                </a:solidFill>
              </a:rPr>
              <a:t>vulnerable user inputs within the web page or web application</a:t>
            </a:r>
            <a:r>
              <a:rPr lang="en-US" dirty="0"/>
              <a:t>.</a:t>
            </a:r>
          </a:p>
          <a:p>
            <a:pPr marL="285750" indent="-285750">
              <a:buFont typeface="Arial" panose="020B0604020202020204" pitchFamily="34" charset="0"/>
              <a:buChar char="•"/>
            </a:pPr>
            <a:r>
              <a:rPr lang="en-US" dirty="0"/>
              <a:t>The attacker can create input content  Such as </a:t>
            </a:r>
            <a:r>
              <a:rPr lang="en-US" dirty="0">
                <a:solidFill>
                  <a:schemeClr val="accent2">
                    <a:lumMod val="60000"/>
                    <a:lumOff val="40000"/>
                  </a:schemeClr>
                </a:solidFill>
              </a:rPr>
              <a:t>malicious payload</a:t>
            </a:r>
            <a:r>
              <a:rPr lang="en-US" dirty="0"/>
              <a:t> and is the </a:t>
            </a:r>
            <a:r>
              <a:rPr lang="en-US" dirty="0">
                <a:solidFill>
                  <a:schemeClr val="accent2">
                    <a:lumMod val="60000"/>
                    <a:lumOff val="40000"/>
                  </a:schemeClr>
                </a:solidFill>
              </a:rPr>
              <a:t>key part </a:t>
            </a:r>
            <a:r>
              <a:rPr lang="en-US" dirty="0"/>
              <a:t>of the attack.</a:t>
            </a:r>
          </a:p>
          <a:p>
            <a:pPr marL="285750" indent="-285750">
              <a:buFont typeface="Arial" panose="020B0604020202020204" pitchFamily="34" charset="0"/>
              <a:buChar char="•"/>
            </a:pPr>
            <a:r>
              <a:rPr lang="en-US" dirty="0"/>
              <a:t>After the attacker sends this content, malicious SQL commands are executed in the database.</a:t>
            </a:r>
          </a:p>
          <a:p>
            <a:pPr marL="285750" indent="-285750">
              <a:buFont typeface="Arial" panose="020B0604020202020204" pitchFamily="34" charset="0"/>
              <a:buChar char="•"/>
            </a:pPr>
            <a:endParaRPr lang="en-US" sz="1800" b="1" dirty="0"/>
          </a:p>
        </p:txBody>
      </p:sp>
      <p:sp>
        <p:nvSpPr>
          <p:cNvPr id="8" name="Rectangle 7">
            <a:extLst>
              <a:ext uri="{FF2B5EF4-FFF2-40B4-BE49-F238E27FC236}">
                <a16:creationId xmlns:a16="http://schemas.microsoft.com/office/drawing/2014/main" id="{9FDEB352-EB0A-458A-B622-E4B3BFA6FAC3}"/>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0">
            <a:extLst>
              <a:ext uri="{FF2B5EF4-FFF2-40B4-BE49-F238E27FC236}">
                <a16:creationId xmlns:a16="http://schemas.microsoft.com/office/drawing/2014/main" id="{0CF76B49-21DF-48C3-9F4D-0F8A116A853E}"/>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sp>
        <p:nvSpPr>
          <p:cNvPr id="11" name="Title 1">
            <a:extLst>
              <a:ext uri="{FF2B5EF4-FFF2-40B4-BE49-F238E27FC236}">
                <a16:creationId xmlns:a16="http://schemas.microsoft.com/office/drawing/2014/main" id="{D45FD138-C53C-4BC0-B883-9483931920B7}"/>
              </a:ext>
            </a:extLst>
          </p:cNvPr>
          <p:cNvSpPr>
            <a:spLocks noGrp="1"/>
          </p:cNvSpPr>
          <p:nvPr>
            <p:ph type="title"/>
          </p:nvPr>
        </p:nvSpPr>
        <p:spPr>
          <a:xfrm>
            <a:off x="491763" y="480094"/>
            <a:ext cx="5741984" cy="1182906"/>
          </a:xfrm>
        </p:spPr>
        <p:txBody>
          <a:bodyPr>
            <a:normAutofit fontScale="90000"/>
          </a:bodyPr>
          <a:lstStyle/>
          <a:p>
            <a:r>
              <a:rPr lang="en-US" sz="4400" b="1" dirty="0">
                <a:solidFill>
                  <a:schemeClr val="accent3">
                    <a:lumMod val="90000"/>
                    <a:lumOff val="10000"/>
                  </a:schemeClr>
                </a:solidFill>
              </a:rPr>
              <a:t>2.SQL Injection Attack</a:t>
            </a:r>
            <a:br>
              <a:rPr lang="en-US" sz="4000" dirty="0">
                <a:solidFill>
                  <a:schemeClr val="accent3">
                    <a:lumMod val="90000"/>
                    <a:lumOff val="10000"/>
                  </a:schemeClr>
                </a:solidFill>
              </a:rPr>
            </a:br>
            <a:endParaRPr lang="en-US" sz="4000" dirty="0">
              <a:solidFill>
                <a:schemeClr val="accent3">
                  <a:lumMod val="90000"/>
                  <a:lumOff val="10000"/>
                </a:schemeClr>
              </a:solidFill>
            </a:endParaRPr>
          </a:p>
        </p:txBody>
      </p:sp>
      <p:pic>
        <p:nvPicPr>
          <p:cNvPr id="15" name="Content Placeholder 14">
            <a:extLst>
              <a:ext uri="{FF2B5EF4-FFF2-40B4-BE49-F238E27FC236}">
                <a16:creationId xmlns:a16="http://schemas.microsoft.com/office/drawing/2014/main" id="{37648604-5656-4071-ABBB-1004F1B3314E}"/>
              </a:ext>
            </a:extLst>
          </p:cNvPr>
          <p:cNvPicPr>
            <a:picLocks noGrp="1" noChangeAspect="1"/>
          </p:cNvPicPr>
          <p:nvPr>
            <p:ph idx="1"/>
          </p:nvPr>
        </p:nvPicPr>
        <p:blipFill>
          <a:blip r:embed="rId2"/>
          <a:stretch>
            <a:fillRect/>
          </a:stretch>
        </p:blipFill>
        <p:spPr>
          <a:xfrm>
            <a:off x="6272176" y="2514600"/>
            <a:ext cx="5238750" cy="3454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 name="Picture 16">
            <a:extLst>
              <a:ext uri="{FF2B5EF4-FFF2-40B4-BE49-F238E27FC236}">
                <a16:creationId xmlns:a16="http://schemas.microsoft.com/office/drawing/2014/main" id="{8DC14CA4-081A-4843-B390-8ECC53A77DA3}"/>
              </a:ext>
            </a:extLst>
          </p:cNvPr>
          <p:cNvPicPr>
            <a:picLocks noChangeAspect="1"/>
          </p:cNvPicPr>
          <p:nvPr/>
        </p:nvPicPr>
        <p:blipFill>
          <a:blip r:embed="rId3"/>
          <a:stretch>
            <a:fillRect/>
          </a:stretch>
        </p:blipFill>
        <p:spPr>
          <a:xfrm>
            <a:off x="6133697" y="480094"/>
            <a:ext cx="5495884" cy="177415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176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0531D-8D24-4255-A3BD-05590C09A029}"/>
              </a:ext>
            </a:extLst>
          </p:cNvPr>
          <p:cNvSpPr>
            <a:spLocks noGrp="1"/>
          </p:cNvSpPr>
          <p:nvPr>
            <p:ph idx="1"/>
          </p:nvPr>
        </p:nvSpPr>
        <p:spPr>
          <a:xfrm>
            <a:off x="316523" y="1923606"/>
            <a:ext cx="4554852" cy="4351338"/>
          </a:xfrm>
        </p:spPr>
        <p:txBody>
          <a:bodyPr/>
          <a:lstStyle/>
          <a:p>
            <a:pPr>
              <a:buFont typeface="Wingdings" panose="05000000000000000000" pitchFamily="2" charset="2"/>
              <a:buChar char="§"/>
            </a:pPr>
            <a:r>
              <a:rPr lang="en-US" sz="1800" dirty="0"/>
              <a:t>In many web applications and websites store all the data in </a:t>
            </a:r>
            <a:r>
              <a:rPr lang="en-US" sz="1800" dirty="0">
                <a:solidFill>
                  <a:schemeClr val="accent2">
                    <a:lumMod val="60000"/>
                    <a:lumOff val="40000"/>
                  </a:schemeClr>
                </a:solidFill>
              </a:rPr>
              <a:t>SQL databases</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Attacker uses user </a:t>
            </a:r>
            <a:r>
              <a:rPr lang="en-US" sz="1800" dirty="0">
                <a:solidFill>
                  <a:schemeClr val="accent2">
                    <a:lumMod val="60000"/>
                    <a:lumOff val="40000"/>
                  </a:schemeClr>
                </a:solidFill>
              </a:rPr>
              <a:t>input directly</a:t>
            </a:r>
            <a:r>
              <a:rPr lang="en-US" sz="1800" dirty="0"/>
              <a:t> in an SQL query on web page or web application that has an </a:t>
            </a:r>
            <a:r>
              <a:rPr lang="en-US" sz="1800" dirty="0">
                <a:solidFill>
                  <a:schemeClr val="accent2">
                    <a:lumMod val="60000"/>
                    <a:lumOff val="40000"/>
                  </a:schemeClr>
                </a:solidFill>
              </a:rPr>
              <a:t>SQL Injection vulnerability</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The query will check the input data with data on in the tables &amp; return</a:t>
            </a:r>
            <a:r>
              <a:rPr lang="en-US" sz="1800" dirty="0">
                <a:solidFill>
                  <a:srgbClr val="FF0000"/>
                </a:solidFill>
              </a:rPr>
              <a:t> </a:t>
            </a:r>
            <a:r>
              <a:rPr lang="en-US" sz="1800" dirty="0">
                <a:solidFill>
                  <a:srgbClr val="00B050"/>
                </a:solidFill>
              </a:rPr>
              <a:t>true</a:t>
            </a:r>
            <a:r>
              <a:rPr lang="en-US" sz="1800" dirty="0">
                <a:solidFill>
                  <a:srgbClr val="FF0000"/>
                </a:solidFill>
              </a:rPr>
              <a:t> </a:t>
            </a:r>
            <a:r>
              <a:rPr lang="en-US" sz="1800" dirty="0"/>
              <a:t>or</a:t>
            </a:r>
            <a:r>
              <a:rPr lang="en-US" sz="1800" dirty="0">
                <a:solidFill>
                  <a:srgbClr val="FF0000"/>
                </a:solidFill>
              </a:rPr>
              <a:t> false</a:t>
            </a:r>
            <a:r>
              <a:rPr lang="en-US" sz="1800" dirty="0"/>
              <a:t>.</a:t>
            </a:r>
          </a:p>
          <a:p>
            <a:endParaRPr lang="en-US" sz="1800" dirty="0"/>
          </a:p>
        </p:txBody>
      </p:sp>
      <p:sp>
        <p:nvSpPr>
          <p:cNvPr id="4" name="Slide Number Placeholder 3">
            <a:extLst>
              <a:ext uri="{FF2B5EF4-FFF2-40B4-BE49-F238E27FC236}">
                <a16:creationId xmlns:a16="http://schemas.microsoft.com/office/drawing/2014/main" id="{49EF0EAD-6A97-4D9F-B82D-5B9828BC5FC9}"/>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2841B42D-CFDD-4609-ABEB-39107E81EE13}"/>
              </a:ext>
            </a:extLst>
          </p:cNvPr>
          <p:cNvPicPr>
            <a:picLocks noGrp="1" noChangeAspect="1"/>
          </p:cNvPicPr>
          <p:nvPr>
            <p:ph type="pic" sz="quarter" idx="13"/>
          </p:nvPr>
        </p:nvPicPr>
        <p:blipFill rotWithShape="1">
          <a:blip r:embed="rId2"/>
          <a:srcRect l="1556" t="-16550" r="1204" b="-16657"/>
          <a:stretch/>
        </p:blipFill>
        <p:spPr>
          <a:xfrm>
            <a:off x="5455212" y="988536"/>
            <a:ext cx="4884848" cy="4884848"/>
          </a:xfrm>
        </p:spPr>
      </p:pic>
      <p:sp>
        <p:nvSpPr>
          <p:cNvPr id="8" name="Rectangle 7">
            <a:extLst>
              <a:ext uri="{FF2B5EF4-FFF2-40B4-BE49-F238E27FC236}">
                <a16:creationId xmlns:a16="http://schemas.microsoft.com/office/drawing/2014/main" id="{9887418A-8CEE-4CF4-89C7-06FA4AD74668}"/>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0">
            <a:extLst>
              <a:ext uri="{FF2B5EF4-FFF2-40B4-BE49-F238E27FC236}">
                <a16:creationId xmlns:a16="http://schemas.microsoft.com/office/drawing/2014/main" id="{8AF65755-D917-45EC-8187-E6FFFDDF71D5}"/>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spTree>
    <p:extLst>
      <p:ext uri="{BB962C8B-B14F-4D97-AF65-F5344CB8AC3E}">
        <p14:creationId xmlns:p14="http://schemas.microsoft.com/office/powerpoint/2010/main" val="116649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0531D-8D24-4255-A3BD-05590C09A029}"/>
              </a:ext>
            </a:extLst>
          </p:cNvPr>
          <p:cNvSpPr>
            <a:spLocks noGrp="1"/>
          </p:cNvSpPr>
          <p:nvPr>
            <p:ph idx="1"/>
          </p:nvPr>
        </p:nvSpPr>
        <p:spPr>
          <a:xfrm>
            <a:off x="383198" y="1972118"/>
            <a:ext cx="4554852" cy="2913763"/>
          </a:xfrm>
        </p:spPr>
        <p:txBody>
          <a:bodyPr/>
          <a:lstStyle/>
          <a:p>
            <a:r>
              <a:rPr lang="en-US" sz="1800" dirty="0"/>
              <a:t>To do this attack, attackers uses  </a:t>
            </a:r>
            <a:r>
              <a:rPr lang="en-US" sz="1800" dirty="0">
                <a:solidFill>
                  <a:schemeClr val="accent2">
                    <a:lumMod val="60000"/>
                    <a:lumOff val="40000"/>
                  </a:schemeClr>
                </a:solidFill>
              </a:rPr>
              <a:t>Or logic gate</a:t>
            </a:r>
            <a:r>
              <a:rPr lang="en-US" sz="1800" dirty="0"/>
              <a:t>.</a:t>
            </a:r>
          </a:p>
          <a:p>
            <a:endParaRPr lang="en-US" sz="1800" dirty="0"/>
          </a:p>
          <a:p>
            <a:r>
              <a:rPr lang="en-US" sz="1800" dirty="0"/>
              <a:t>If </a:t>
            </a:r>
            <a:r>
              <a:rPr lang="en-US" sz="1800" dirty="0">
                <a:solidFill>
                  <a:schemeClr val="accent2">
                    <a:lumMod val="60000"/>
                    <a:lumOff val="40000"/>
                  </a:schemeClr>
                </a:solidFill>
              </a:rPr>
              <a:t>one input is true </a:t>
            </a:r>
            <a:r>
              <a:rPr lang="en-US" sz="1800" dirty="0"/>
              <a:t>the SQL query </a:t>
            </a:r>
            <a:r>
              <a:rPr lang="en-US" sz="1800" dirty="0">
                <a:solidFill>
                  <a:schemeClr val="accent2">
                    <a:lumMod val="60000"/>
                    <a:lumOff val="40000"/>
                  </a:schemeClr>
                </a:solidFill>
              </a:rPr>
              <a:t>output is always true</a:t>
            </a:r>
            <a:r>
              <a:rPr lang="en-US" sz="1800" dirty="0"/>
              <a:t>.</a:t>
            </a:r>
          </a:p>
          <a:p>
            <a:endParaRPr lang="en-US" sz="1800" dirty="0"/>
          </a:p>
          <a:p>
            <a:r>
              <a:rPr lang="en-US" sz="1800" dirty="0">
                <a:solidFill>
                  <a:srgbClr val="FF0000"/>
                </a:solidFill>
              </a:rPr>
              <a:t>"" OR 1=1— </a:t>
            </a:r>
          </a:p>
          <a:p>
            <a:endParaRPr lang="en-US" sz="1800" dirty="0">
              <a:solidFill>
                <a:srgbClr val="FF0000"/>
              </a:solidFill>
            </a:endParaRPr>
          </a:p>
        </p:txBody>
      </p:sp>
      <p:sp>
        <p:nvSpPr>
          <p:cNvPr id="4" name="Slide Number Placeholder 3">
            <a:extLst>
              <a:ext uri="{FF2B5EF4-FFF2-40B4-BE49-F238E27FC236}">
                <a16:creationId xmlns:a16="http://schemas.microsoft.com/office/drawing/2014/main" id="{49EF0EAD-6A97-4D9F-B82D-5B9828BC5FC9}"/>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8" name="Rectangle 7">
            <a:extLst>
              <a:ext uri="{FF2B5EF4-FFF2-40B4-BE49-F238E27FC236}">
                <a16:creationId xmlns:a16="http://schemas.microsoft.com/office/drawing/2014/main" id="{9887418A-8CEE-4CF4-89C7-06FA4AD74668}"/>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0">
            <a:extLst>
              <a:ext uri="{FF2B5EF4-FFF2-40B4-BE49-F238E27FC236}">
                <a16:creationId xmlns:a16="http://schemas.microsoft.com/office/drawing/2014/main" id="{8AF65755-D917-45EC-8187-E6FFFDDF71D5}"/>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pic>
        <p:nvPicPr>
          <p:cNvPr id="10" name="Picture Placeholder 9">
            <a:extLst>
              <a:ext uri="{FF2B5EF4-FFF2-40B4-BE49-F238E27FC236}">
                <a16:creationId xmlns:a16="http://schemas.microsoft.com/office/drawing/2014/main" id="{55584E83-65B6-4981-A4A3-CE8F05307984}"/>
              </a:ext>
            </a:extLst>
          </p:cNvPr>
          <p:cNvPicPr>
            <a:picLocks noGrp="1" noChangeAspect="1"/>
          </p:cNvPicPr>
          <p:nvPr>
            <p:ph type="pic" sz="quarter" idx="13"/>
          </p:nvPr>
        </p:nvPicPr>
        <p:blipFill rotWithShape="1">
          <a:blip r:embed="rId2"/>
          <a:srcRect l="374" t="-15058" r="3632" b="-15162"/>
          <a:stretch/>
        </p:blipFill>
        <p:spPr>
          <a:xfrm>
            <a:off x="5448300" y="988536"/>
            <a:ext cx="4891760" cy="4884848"/>
          </a:xfrm>
        </p:spPr>
      </p:pic>
    </p:spTree>
    <p:extLst>
      <p:ext uri="{BB962C8B-B14F-4D97-AF65-F5344CB8AC3E}">
        <p14:creationId xmlns:p14="http://schemas.microsoft.com/office/powerpoint/2010/main" val="402491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B4FBEE9-A41D-4A36-A85D-819B64E0AD40}"/>
              </a:ext>
            </a:extLst>
          </p:cNvPr>
          <p:cNvPicPr>
            <a:picLocks noGrp="1" noChangeAspect="1"/>
          </p:cNvPicPr>
          <p:nvPr>
            <p:ph type="pic" sz="quarter" idx="14"/>
          </p:nvPr>
        </p:nvPicPr>
        <p:blipFill>
          <a:blip r:embed="rId3"/>
          <a:srcRect t="12500" b="12500"/>
          <a:stretch>
            <a:fillRect/>
          </a:stretch>
        </p:blipFill>
        <p:spPr>
          <a:xfrm>
            <a:off x="-12888" y="27494"/>
            <a:ext cx="12192000" cy="6858000"/>
          </a:xfrm>
        </p:spPr>
      </p:pic>
      <p:sp>
        <p:nvSpPr>
          <p:cNvPr id="4" name="Rectangle 3"/>
          <p:cNvSpPr/>
          <p:nvPr/>
        </p:nvSpPr>
        <p:spPr>
          <a:xfrm>
            <a:off x="-12888" y="0"/>
            <a:ext cx="12192000" cy="691298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22" name="Rectangle 21">
            <a:extLst>
              <a:ext uri="{FF2B5EF4-FFF2-40B4-BE49-F238E27FC236}">
                <a16:creationId xmlns:a16="http://schemas.microsoft.com/office/drawing/2014/main" id="{A1091CF8-BCE0-4C77-864D-51C93F713DAE}"/>
              </a:ext>
            </a:extLst>
          </p:cNvPr>
          <p:cNvSpPr/>
          <p:nvPr/>
        </p:nvSpPr>
        <p:spPr>
          <a:xfrm>
            <a:off x="0" y="27495"/>
            <a:ext cx="12192000" cy="6885494"/>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ctrTitle"/>
          </p:nvPr>
        </p:nvSpPr>
        <p:spPr>
          <a:xfrm>
            <a:off x="687847" y="2461199"/>
            <a:ext cx="8804365" cy="1311128"/>
          </a:xfrm>
        </p:spPr>
        <p:txBody>
          <a:bodyPr/>
          <a:lstStyle/>
          <a:p>
            <a:r>
              <a:rPr lang="en-US" dirty="0"/>
              <a:t>DATABASE</a:t>
            </a:r>
          </a:p>
        </p:txBody>
      </p:sp>
      <p:sp>
        <p:nvSpPr>
          <p:cNvPr id="8" name="Text Placeholder 7"/>
          <p:cNvSpPr>
            <a:spLocks noGrp="1"/>
          </p:cNvSpPr>
          <p:nvPr>
            <p:ph type="body" sz="quarter" idx="13"/>
          </p:nvPr>
        </p:nvSpPr>
        <p:spPr>
          <a:xfrm>
            <a:off x="1576091" y="3634385"/>
            <a:ext cx="9461500" cy="757130"/>
          </a:xfrm>
        </p:spPr>
        <p:txBody>
          <a:bodyPr/>
          <a:lstStyle/>
          <a:p>
            <a:pPr marL="0" indent="0">
              <a:buNone/>
            </a:pPr>
            <a:r>
              <a:rPr lang="en-US" dirty="0"/>
              <a:t>VULNERABILITIES</a:t>
            </a:r>
          </a:p>
        </p:txBody>
      </p:sp>
      <p:sp>
        <p:nvSpPr>
          <p:cNvPr id="3" name="Slide Number Placeholder 2"/>
          <p:cNvSpPr>
            <a:spLocks noGrp="1"/>
          </p:cNvSpPr>
          <p:nvPr>
            <p:ph type="sldNum" sz="quarter" idx="12"/>
          </p:nvPr>
        </p:nvSpPr>
        <p:spPr/>
        <p:txBody>
          <a:bodyPr/>
          <a:lstStyle/>
          <a:p>
            <a:fld id="{5AE1514C-5E56-4738-A1FF-4B1CFD2A3E36}" type="slidenum">
              <a:rPr lang="en-US" smtClean="0"/>
              <a:t>13</a:t>
            </a:fld>
            <a:endParaRPr lang="en-US" dirty="0"/>
          </a:p>
        </p:txBody>
      </p:sp>
      <p:sp>
        <p:nvSpPr>
          <p:cNvPr id="17" name="Text Placeholder 7">
            <a:extLst>
              <a:ext uri="{FF2B5EF4-FFF2-40B4-BE49-F238E27FC236}">
                <a16:creationId xmlns:a16="http://schemas.microsoft.com/office/drawing/2014/main" id="{E7B0D4A2-FBB7-40D6-833F-47CD0E1B6F43}"/>
              </a:ext>
            </a:extLst>
          </p:cNvPr>
          <p:cNvSpPr txBox="1">
            <a:spLocks/>
          </p:cNvSpPr>
          <p:nvPr/>
        </p:nvSpPr>
        <p:spPr>
          <a:xfrm>
            <a:off x="576699" y="1712519"/>
            <a:ext cx="9461500"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TO MITIGATE EACH</a:t>
            </a:r>
          </a:p>
        </p:txBody>
      </p:sp>
      <p:sp>
        <p:nvSpPr>
          <p:cNvPr id="11" name="Content Placeholder 10">
            <a:extLst>
              <a:ext uri="{FF2B5EF4-FFF2-40B4-BE49-F238E27FC236}">
                <a16:creationId xmlns:a16="http://schemas.microsoft.com/office/drawing/2014/main" id="{1FC255B0-618D-482A-A340-024273FDE5BA}"/>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K.N. Samaraweera - IT20661588</a:t>
            </a:r>
          </a:p>
        </p:txBody>
      </p:sp>
    </p:spTree>
    <p:extLst>
      <p:ext uri="{BB962C8B-B14F-4D97-AF65-F5344CB8AC3E}">
        <p14:creationId xmlns:p14="http://schemas.microsoft.com/office/powerpoint/2010/main" val="187374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2F1D40-D212-44F7-BD50-C83AA32AAA18}"/>
              </a:ext>
            </a:extLst>
          </p:cNvPr>
          <p:cNvSpPr>
            <a:spLocks noGrp="1"/>
          </p:cNvSpPr>
          <p:nvPr>
            <p:ph type="subTitle" idx="1"/>
          </p:nvPr>
        </p:nvSpPr>
        <p:spPr>
          <a:xfrm>
            <a:off x="6337688" y="2625924"/>
            <a:ext cx="5143500" cy="2578029"/>
          </a:xfrm>
          <a:solidFill>
            <a:schemeClr val="bg1"/>
          </a:solidFill>
        </p:spPr>
        <p:txBody>
          <a:bodyPr/>
          <a:lstStyle/>
          <a:p>
            <a:pPr marL="285750" indent="-285750">
              <a:buFont typeface="Arial" panose="020B0604020202020204" pitchFamily="34" charset="0"/>
              <a:buChar char="•"/>
            </a:pPr>
            <a:r>
              <a:rPr lang="en-US" cap="none" dirty="0"/>
              <a:t>Using prepared statements</a:t>
            </a:r>
          </a:p>
          <a:p>
            <a:pPr marL="285750" indent="-285750">
              <a:buFont typeface="Arial" panose="020B0604020202020204" pitchFamily="34" charset="0"/>
              <a:buChar char="•"/>
            </a:pPr>
            <a:r>
              <a:rPr lang="en-US" cap="none" dirty="0"/>
              <a:t>Using stored procedure's</a:t>
            </a:r>
          </a:p>
          <a:p>
            <a:pPr marL="285750" indent="-285750">
              <a:buFont typeface="Arial" panose="020B0604020202020204" pitchFamily="34" charset="0"/>
              <a:buChar char="•"/>
            </a:pPr>
            <a:r>
              <a:rPr lang="en-US" cap="none" dirty="0"/>
              <a:t>escape all user supplied input</a:t>
            </a:r>
          </a:p>
        </p:txBody>
      </p:sp>
      <p:pic>
        <p:nvPicPr>
          <p:cNvPr id="8" name="Picture Placeholder 7">
            <a:extLst>
              <a:ext uri="{FF2B5EF4-FFF2-40B4-BE49-F238E27FC236}">
                <a16:creationId xmlns:a16="http://schemas.microsoft.com/office/drawing/2014/main" id="{E56E5733-D1CF-4FE3-AB92-A37326E74D62}"/>
              </a:ext>
            </a:extLst>
          </p:cNvPr>
          <p:cNvPicPr>
            <a:picLocks noGrp="1" noChangeAspect="1"/>
          </p:cNvPicPr>
          <p:nvPr>
            <p:ph type="pic" sz="quarter" idx="10"/>
          </p:nvPr>
        </p:nvPicPr>
        <p:blipFill rotWithShape="1">
          <a:blip r:embed="rId2"/>
          <a:srcRect l="7211" t="-18715" r="9459" b="-16466"/>
          <a:stretch/>
        </p:blipFill>
        <p:spPr>
          <a:xfrm>
            <a:off x="710812" y="728545"/>
            <a:ext cx="5305661" cy="5305661"/>
          </a:xfrm>
        </p:spPr>
      </p:pic>
      <p:sp>
        <p:nvSpPr>
          <p:cNvPr id="6" name="Rectangle 5">
            <a:extLst>
              <a:ext uri="{FF2B5EF4-FFF2-40B4-BE49-F238E27FC236}">
                <a16:creationId xmlns:a16="http://schemas.microsoft.com/office/drawing/2014/main" id="{5312130E-7211-47C5-BF35-A5CB3B822510}"/>
              </a:ext>
            </a:extLst>
          </p:cNvPr>
          <p:cNvSpPr/>
          <p:nvPr/>
        </p:nvSpPr>
        <p:spPr>
          <a:xfrm>
            <a:off x="5866228" y="728545"/>
            <a:ext cx="3094892" cy="128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18C63-A0DA-443E-8065-2901A174ECCE}"/>
              </a:ext>
            </a:extLst>
          </p:cNvPr>
          <p:cNvSpPr>
            <a:spLocks noGrp="1"/>
          </p:cNvSpPr>
          <p:nvPr>
            <p:ph type="ctrTitle"/>
          </p:nvPr>
        </p:nvSpPr>
        <p:spPr>
          <a:xfrm>
            <a:off x="6175529" y="114301"/>
            <a:ext cx="5143500" cy="2090808"/>
          </a:xfrm>
        </p:spPr>
        <p:txBody>
          <a:bodyPr/>
          <a:lstStyle/>
          <a:p>
            <a:r>
              <a:rPr lang="en-US" sz="4000" dirty="0"/>
              <a:t>HOW TO MITIGATE SQL INJECTION ATTACKS</a:t>
            </a:r>
          </a:p>
        </p:txBody>
      </p:sp>
      <p:sp>
        <p:nvSpPr>
          <p:cNvPr id="9" name="Content Placeholder 10">
            <a:extLst>
              <a:ext uri="{FF2B5EF4-FFF2-40B4-BE49-F238E27FC236}">
                <a16:creationId xmlns:a16="http://schemas.microsoft.com/office/drawing/2014/main" id="{C508672E-4486-4599-8F34-B8F358F5D716}"/>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K.N. Samaraweera - IT20661588</a:t>
            </a:r>
          </a:p>
        </p:txBody>
      </p:sp>
    </p:spTree>
    <p:extLst>
      <p:ext uri="{BB962C8B-B14F-4D97-AF65-F5344CB8AC3E}">
        <p14:creationId xmlns:p14="http://schemas.microsoft.com/office/powerpoint/2010/main" val="127473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2F1D40-D212-44F7-BD50-C83AA32AAA18}"/>
              </a:ext>
            </a:extLst>
          </p:cNvPr>
          <p:cNvSpPr>
            <a:spLocks noGrp="1"/>
          </p:cNvSpPr>
          <p:nvPr>
            <p:ph type="subTitle" idx="1"/>
          </p:nvPr>
        </p:nvSpPr>
        <p:spPr>
          <a:xfrm>
            <a:off x="6343650" y="2217961"/>
            <a:ext cx="5143500" cy="2565177"/>
          </a:xfrm>
          <a:solidFill>
            <a:schemeClr val="bg1"/>
          </a:solidFill>
        </p:spPr>
        <p:txBody>
          <a:bodyPr/>
          <a:lstStyle/>
          <a:p>
            <a:pPr marL="285750" indent="-285750">
              <a:buFont typeface="Arial" panose="020B0604020202020204" pitchFamily="34" charset="0"/>
              <a:buChar char="•"/>
            </a:pPr>
            <a:r>
              <a:rPr lang="en-US" cap="none" dirty="0"/>
              <a:t>Have a dos plan</a:t>
            </a:r>
          </a:p>
          <a:p>
            <a:pPr marL="285750" indent="-285750">
              <a:buFont typeface="Arial" panose="020B0604020202020204" pitchFamily="34" charset="0"/>
              <a:buChar char="•"/>
            </a:pPr>
            <a:r>
              <a:rPr lang="en-US" cap="none" dirty="0"/>
              <a:t>Protect networks</a:t>
            </a:r>
          </a:p>
          <a:p>
            <a:pPr marL="285750" indent="-285750">
              <a:buFont typeface="Arial" panose="020B0604020202020204" pitchFamily="34" charset="0"/>
              <a:buChar char="•"/>
            </a:pPr>
            <a:r>
              <a:rPr lang="en-US" cap="none" dirty="0"/>
              <a:t>Define a specific team</a:t>
            </a:r>
          </a:p>
          <a:p>
            <a:pPr marL="285750" indent="-285750">
              <a:buFont typeface="Arial" panose="020B0604020202020204" pitchFamily="34" charset="0"/>
              <a:buChar char="•"/>
            </a:pPr>
            <a:r>
              <a:rPr lang="en-US" cap="none" dirty="0"/>
              <a:t>Update everything regularly</a:t>
            </a:r>
          </a:p>
        </p:txBody>
      </p:sp>
      <p:pic>
        <p:nvPicPr>
          <p:cNvPr id="10" name="Picture Placeholder 9">
            <a:extLst>
              <a:ext uri="{FF2B5EF4-FFF2-40B4-BE49-F238E27FC236}">
                <a16:creationId xmlns:a16="http://schemas.microsoft.com/office/drawing/2014/main" id="{BDCFCEC0-B379-4DB4-9C9B-617731FC0F1B}"/>
              </a:ext>
            </a:extLst>
          </p:cNvPr>
          <p:cNvPicPr>
            <a:picLocks noGrp="1" noChangeAspect="1"/>
          </p:cNvPicPr>
          <p:nvPr>
            <p:ph type="pic" sz="quarter" idx="10"/>
          </p:nvPr>
        </p:nvPicPr>
        <p:blipFill rotWithShape="1">
          <a:blip r:embed="rId2"/>
          <a:srcRect l="10670" t="-16249" r="10144" b="-15726"/>
          <a:stretch/>
        </p:blipFill>
        <p:spPr>
          <a:xfrm>
            <a:off x="710812" y="728545"/>
            <a:ext cx="5305661" cy="5305661"/>
          </a:xfrm>
        </p:spPr>
      </p:pic>
      <p:sp>
        <p:nvSpPr>
          <p:cNvPr id="6" name="Rectangle 5">
            <a:extLst>
              <a:ext uri="{FF2B5EF4-FFF2-40B4-BE49-F238E27FC236}">
                <a16:creationId xmlns:a16="http://schemas.microsoft.com/office/drawing/2014/main" id="{5312130E-7211-47C5-BF35-A5CB3B822510}"/>
              </a:ext>
            </a:extLst>
          </p:cNvPr>
          <p:cNvSpPr/>
          <p:nvPr/>
        </p:nvSpPr>
        <p:spPr>
          <a:xfrm>
            <a:off x="5866228" y="728545"/>
            <a:ext cx="3094892" cy="128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F210929-0153-4D4F-B17B-8D8E78D01CBC}"/>
              </a:ext>
            </a:extLst>
          </p:cNvPr>
          <p:cNvSpPr>
            <a:spLocks noGrp="1"/>
          </p:cNvSpPr>
          <p:nvPr>
            <p:ph type="ctrTitle"/>
          </p:nvPr>
        </p:nvSpPr>
        <p:spPr>
          <a:xfrm>
            <a:off x="6175529" y="114301"/>
            <a:ext cx="5143500" cy="1489416"/>
          </a:xfrm>
        </p:spPr>
        <p:txBody>
          <a:bodyPr/>
          <a:lstStyle/>
          <a:p>
            <a:r>
              <a:rPr lang="en-US" sz="4000" dirty="0"/>
              <a:t>HOW TO MITIGATE DOS ATTACKS</a:t>
            </a:r>
          </a:p>
        </p:txBody>
      </p:sp>
      <p:sp>
        <p:nvSpPr>
          <p:cNvPr id="11" name="Content Placeholder 10">
            <a:extLst>
              <a:ext uri="{FF2B5EF4-FFF2-40B4-BE49-F238E27FC236}">
                <a16:creationId xmlns:a16="http://schemas.microsoft.com/office/drawing/2014/main" id="{E064986C-9E67-4171-A00B-CB2A7F16D0A0}"/>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K.N. Samaraweera - IT20661588</a:t>
            </a:r>
          </a:p>
        </p:txBody>
      </p:sp>
    </p:spTree>
    <p:extLst>
      <p:ext uri="{BB962C8B-B14F-4D97-AF65-F5344CB8AC3E}">
        <p14:creationId xmlns:p14="http://schemas.microsoft.com/office/powerpoint/2010/main" val="270271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7E03A47-FC02-4C80-AB4A-3313CE0974BA}"/>
              </a:ext>
            </a:extLst>
          </p:cNvPr>
          <p:cNvPicPr>
            <a:picLocks noGrp="1" noChangeAspect="1"/>
          </p:cNvPicPr>
          <p:nvPr>
            <p:ph type="pic" sz="quarter" idx="14"/>
          </p:nvPr>
        </p:nvPicPr>
        <p:blipFill>
          <a:blip r:embed="rId3"/>
          <a:srcRect l="5556" r="5556"/>
          <a:stretch>
            <a:fillRect/>
          </a:stretch>
        </p:blipFill>
        <p:spPr>
          <a:xfrm>
            <a:off x="0" y="0"/>
            <a:ext cx="12192000" cy="7086600"/>
          </a:xfrm>
        </p:spPr>
      </p:pic>
      <p:sp>
        <p:nvSpPr>
          <p:cNvPr id="4" name="Rectangle 3"/>
          <p:cNvSpPr/>
          <p:nvPr/>
        </p:nvSpPr>
        <p:spPr>
          <a:xfrm>
            <a:off x="12888" y="0"/>
            <a:ext cx="12192000" cy="7097133"/>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22" name="Rectangle 21">
            <a:extLst>
              <a:ext uri="{FF2B5EF4-FFF2-40B4-BE49-F238E27FC236}">
                <a16:creationId xmlns:a16="http://schemas.microsoft.com/office/drawing/2014/main" id="{A1091CF8-BCE0-4C77-864D-51C93F713DAE}"/>
              </a:ext>
            </a:extLst>
          </p:cNvPr>
          <p:cNvSpPr/>
          <p:nvPr/>
        </p:nvSpPr>
        <p:spPr>
          <a:xfrm>
            <a:off x="0" y="10533"/>
            <a:ext cx="12192000" cy="70866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ctrTitle"/>
          </p:nvPr>
        </p:nvSpPr>
        <p:spPr>
          <a:xfrm>
            <a:off x="687847" y="2451674"/>
            <a:ext cx="8804365" cy="1311128"/>
          </a:xfrm>
        </p:spPr>
        <p:txBody>
          <a:bodyPr>
            <a:normAutofit/>
          </a:bodyPr>
          <a:lstStyle/>
          <a:p>
            <a:r>
              <a:rPr lang="en-US" dirty="0"/>
              <a:t>suggested</a:t>
            </a:r>
          </a:p>
        </p:txBody>
      </p:sp>
      <p:sp>
        <p:nvSpPr>
          <p:cNvPr id="8" name="Text Placeholder 7"/>
          <p:cNvSpPr>
            <a:spLocks noGrp="1"/>
          </p:cNvSpPr>
          <p:nvPr>
            <p:ph type="body" sz="quarter" idx="13"/>
          </p:nvPr>
        </p:nvSpPr>
        <p:spPr>
          <a:xfrm>
            <a:off x="1604666" y="3826149"/>
            <a:ext cx="9461500" cy="757130"/>
          </a:xfrm>
        </p:spPr>
        <p:txBody>
          <a:bodyPr/>
          <a:lstStyle/>
          <a:p>
            <a:pPr marL="0" indent="0">
              <a:buNone/>
            </a:pPr>
            <a:r>
              <a:rPr lang="en-US" dirty="0"/>
              <a:t>countermeasures</a:t>
            </a:r>
          </a:p>
        </p:txBody>
      </p:sp>
      <p:sp>
        <p:nvSpPr>
          <p:cNvPr id="3" name="Slide Number Placeholder 2"/>
          <p:cNvSpPr>
            <a:spLocks noGrp="1"/>
          </p:cNvSpPr>
          <p:nvPr>
            <p:ph type="sldNum" sz="quarter" idx="12"/>
          </p:nvPr>
        </p:nvSpPr>
        <p:spPr/>
        <p:txBody>
          <a:bodyPr/>
          <a:lstStyle/>
          <a:p>
            <a:fld id="{5AE1514C-5E56-4738-A1FF-4B1CFD2A3E36}" type="slidenum">
              <a:rPr lang="en-US" smtClean="0"/>
              <a:t>16</a:t>
            </a:fld>
            <a:endParaRPr lang="en-US" dirty="0"/>
          </a:p>
        </p:txBody>
      </p:sp>
      <p:sp>
        <p:nvSpPr>
          <p:cNvPr id="17" name="Text Placeholder 7">
            <a:extLst>
              <a:ext uri="{FF2B5EF4-FFF2-40B4-BE49-F238E27FC236}">
                <a16:creationId xmlns:a16="http://schemas.microsoft.com/office/drawing/2014/main" id="{E7B0D4A2-FBB7-40D6-833F-47CD0E1B6F43}"/>
              </a:ext>
            </a:extLst>
          </p:cNvPr>
          <p:cNvSpPr txBox="1">
            <a:spLocks/>
          </p:cNvSpPr>
          <p:nvPr/>
        </p:nvSpPr>
        <p:spPr>
          <a:xfrm>
            <a:off x="576699" y="1712519"/>
            <a:ext cx="9461500"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Available and</a:t>
            </a:r>
          </a:p>
        </p:txBody>
      </p:sp>
      <p:sp>
        <p:nvSpPr>
          <p:cNvPr id="14" name="Content Placeholder 10">
            <a:extLst>
              <a:ext uri="{FF2B5EF4-FFF2-40B4-BE49-F238E27FC236}">
                <a16:creationId xmlns:a16="http://schemas.microsoft.com/office/drawing/2014/main" id="{E9474781-5D99-4FA6-BAB2-D3880AC73830}"/>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dirty="0"/>
              <a:t>H.D.R .S Devinda- IT20647032</a:t>
            </a:r>
            <a:endParaRPr lang="en-US" sz="1600" dirty="0"/>
          </a:p>
        </p:txBody>
      </p:sp>
    </p:spTree>
    <p:extLst>
      <p:ext uri="{BB962C8B-B14F-4D97-AF65-F5344CB8AC3E}">
        <p14:creationId xmlns:p14="http://schemas.microsoft.com/office/powerpoint/2010/main" val="3984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0B43D0-DFA3-499A-A27F-E62B65429C26}"/>
              </a:ext>
            </a:extLst>
          </p:cNvPr>
          <p:cNvSpPr>
            <a:spLocks noGrp="1"/>
          </p:cNvSpPr>
          <p:nvPr>
            <p:ph idx="1"/>
          </p:nvPr>
        </p:nvSpPr>
        <p:spPr>
          <a:xfrm>
            <a:off x="538960" y="2155255"/>
            <a:ext cx="4914189" cy="4021707"/>
          </a:xfrm>
        </p:spPr>
        <p:txBody>
          <a:bodyPr/>
          <a:lstStyle/>
          <a:p>
            <a:r>
              <a:rPr lang="en-US" sz="1800" dirty="0"/>
              <a:t>Test and apply security patches</a:t>
            </a:r>
          </a:p>
          <a:p>
            <a:r>
              <a:rPr lang="en-US" sz="1800" dirty="0"/>
              <a:t>Use an IPS to monitor regularly for DoS attacks</a:t>
            </a:r>
          </a:p>
          <a:p>
            <a:r>
              <a:rPr lang="en-US" sz="1800" dirty="0"/>
              <a:t>Minimize IP spoofing</a:t>
            </a:r>
          </a:p>
          <a:p>
            <a:r>
              <a:rPr lang="en-US" sz="1800" dirty="0"/>
              <a:t>Block all unwanted ICMP traffic inbound to your network </a:t>
            </a:r>
          </a:p>
          <a:p>
            <a:r>
              <a:rPr lang="en-US" sz="1800" dirty="0"/>
              <a:t>Disable all unneeded TCP/UDP small services</a:t>
            </a:r>
          </a:p>
        </p:txBody>
      </p:sp>
      <p:sp>
        <p:nvSpPr>
          <p:cNvPr id="3" name="Slide Number Placeholder 2">
            <a:extLst>
              <a:ext uri="{FF2B5EF4-FFF2-40B4-BE49-F238E27FC236}">
                <a16:creationId xmlns:a16="http://schemas.microsoft.com/office/drawing/2014/main" id="{8C1AA9AC-F4D8-4D5B-B219-F2F727BA8020}"/>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9" name="Picture Placeholder 8">
            <a:extLst>
              <a:ext uri="{FF2B5EF4-FFF2-40B4-BE49-F238E27FC236}">
                <a16:creationId xmlns:a16="http://schemas.microsoft.com/office/drawing/2014/main" id="{946E3A5B-007D-4795-B118-347FD8F36A87}"/>
              </a:ext>
            </a:extLst>
          </p:cNvPr>
          <p:cNvPicPr>
            <a:picLocks noGrp="1" noChangeAspect="1"/>
          </p:cNvPicPr>
          <p:nvPr>
            <p:ph type="pic" sz="quarter" idx="13"/>
          </p:nvPr>
        </p:nvPicPr>
        <p:blipFill>
          <a:blip r:embed="rId2"/>
          <a:srcRect l="13602" r="13602"/>
          <a:stretch>
            <a:fillRect/>
          </a:stretch>
        </p:blipFill>
        <p:spPr/>
      </p:pic>
      <p:sp>
        <p:nvSpPr>
          <p:cNvPr id="7" name="Title 1">
            <a:extLst>
              <a:ext uri="{FF2B5EF4-FFF2-40B4-BE49-F238E27FC236}">
                <a16:creationId xmlns:a16="http://schemas.microsoft.com/office/drawing/2014/main" id="{551CB425-7B20-4E74-A10F-8A9022843FB3}"/>
              </a:ext>
            </a:extLst>
          </p:cNvPr>
          <p:cNvSpPr txBox="1">
            <a:spLocks/>
          </p:cNvSpPr>
          <p:nvPr/>
        </p:nvSpPr>
        <p:spPr>
          <a:xfrm>
            <a:off x="354016" y="470520"/>
            <a:ext cx="5741984" cy="1214216"/>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sz="4400" dirty="0">
                <a:solidFill>
                  <a:schemeClr val="accent3">
                    <a:lumMod val="90000"/>
                    <a:lumOff val="10000"/>
                  </a:schemeClr>
                </a:solidFill>
              </a:rPr>
              <a:t>1.COUNTERMEASURES OF DOS ATTACK</a:t>
            </a:r>
            <a:endParaRPr lang="en-US" sz="4000" dirty="0">
              <a:solidFill>
                <a:schemeClr val="accent3">
                  <a:lumMod val="90000"/>
                  <a:lumOff val="10000"/>
                </a:schemeClr>
              </a:solidFill>
            </a:endParaRPr>
          </a:p>
        </p:txBody>
      </p:sp>
      <p:sp>
        <p:nvSpPr>
          <p:cNvPr id="10" name="Rectangle 9">
            <a:extLst>
              <a:ext uri="{FF2B5EF4-FFF2-40B4-BE49-F238E27FC236}">
                <a16:creationId xmlns:a16="http://schemas.microsoft.com/office/drawing/2014/main" id="{B3B33CEE-7C28-492C-8581-F41CEA9A1A69}"/>
              </a:ext>
            </a:extLst>
          </p:cNvPr>
          <p:cNvSpPr/>
          <p:nvPr/>
        </p:nvSpPr>
        <p:spPr>
          <a:xfrm>
            <a:off x="239151" y="6176963"/>
            <a:ext cx="1561514" cy="681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B2617C5-6C29-451B-926E-37BD3537B392}"/>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dirty="0"/>
              <a:t>H.D.R .S Devinda- IT20647032</a:t>
            </a:r>
            <a:endParaRPr lang="en-US" sz="1600" dirty="0"/>
          </a:p>
        </p:txBody>
      </p:sp>
    </p:spTree>
    <p:extLst>
      <p:ext uri="{BB962C8B-B14F-4D97-AF65-F5344CB8AC3E}">
        <p14:creationId xmlns:p14="http://schemas.microsoft.com/office/powerpoint/2010/main" val="35528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0B43D0-DFA3-499A-A27F-E62B65429C26}"/>
              </a:ext>
            </a:extLst>
          </p:cNvPr>
          <p:cNvSpPr>
            <a:spLocks noGrp="1"/>
          </p:cNvSpPr>
          <p:nvPr>
            <p:ph idx="1"/>
          </p:nvPr>
        </p:nvSpPr>
        <p:spPr>
          <a:xfrm>
            <a:off x="538960" y="1684737"/>
            <a:ext cx="4914189" cy="4492226"/>
          </a:xfrm>
        </p:spPr>
        <p:txBody>
          <a:bodyPr/>
          <a:lstStyle/>
          <a:p>
            <a:r>
              <a:rPr lang="en-US" sz="1800" dirty="0"/>
              <a:t>Defensive coding practices</a:t>
            </a:r>
          </a:p>
          <a:p>
            <a:pPr marL="806450" indent="-285750"/>
            <a:r>
              <a:rPr lang="en-US" sz="1800" dirty="0"/>
              <a:t>Input type checking</a:t>
            </a:r>
          </a:p>
          <a:p>
            <a:pPr marL="806450" indent="-285750"/>
            <a:r>
              <a:rPr lang="en-US" sz="1800" dirty="0"/>
              <a:t>Encoding on input</a:t>
            </a:r>
          </a:p>
          <a:p>
            <a:pPr marL="806450" indent="-285750"/>
            <a:r>
              <a:rPr lang="en-US" sz="1800" dirty="0"/>
              <a:t>Positive pattern matching</a:t>
            </a:r>
          </a:p>
          <a:p>
            <a:pPr marL="806450" indent="-285750"/>
            <a:r>
              <a:rPr lang="en-US" sz="1800" dirty="0"/>
              <a:t>Identification of all input sources</a:t>
            </a:r>
          </a:p>
          <a:p>
            <a:pPr marL="285750" indent="-285750"/>
            <a:r>
              <a:rPr lang="en-US" sz="1800" dirty="0"/>
              <a:t>Sanitize the inputs.</a:t>
            </a:r>
          </a:p>
          <a:p>
            <a:pPr marL="285750" indent="-285750"/>
            <a:r>
              <a:rPr lang="en-US" sz="1800" dirty="0"/>
              <a:t>Escape the inputs.</a:t>
            </a:r>
          </a:p>
          <a:p>
            <a:pPr marL="285750" indent="-285750"/>
            <a:r>
              <a:rPr lang="en-US" sz="1800" dirty="0"/>
              <a:t>Limit database permissions and segregate users.</a:t>
            </a:r>
          </a:p>
          <a:p>
            <a:pPr marL="285750" indent="-285750"/>
            <a:r>
              <a:rPr lang="en-US" sz="1800" dirty="0"/>
              <a:t>Use stored procedures for database access.</a:t>
            </a:r>
          </a:p>
          <a:p>
            <a:pPr marL="285750" indent="-285750"/>
            <a:r>
              <a:rPr lang="en-US" sz="1800" dirty="0"/>
              <a:t>Configure error reporting.</a:t>
            </a:r>
          </a:p>
          <a:p>
            <a:pPr marL="285750" indent="-285750"/>
            <a:r>
              <a:rPr lang="en-US" sz="1800" dirty="0"/>
              <a:t>Using tools.</a:t>
            </a:r>
          </a:p>
        </p:txBody>
      </p:sp>
      <p:sp>
        <p:nvSpPr>
          <p:cNvPr id="3" name="Slide Number Placeholder 2">
            <a:extLst>
              <a:ext uri="{FF2B5EF4-FFF2-40B4-BE49-F238E27FC236}">
                <a16:creationId xmlns:a16="http://schemas.microsoft.com/office/drawing/2014/main" id="{8C1AA9AC-F4D8-4D5B-B219-F2F727BA8020}"/>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itle 1">
            <a:extLst>
              <a:ext uri="{FF2B5EF4-FFF2-40B4-BE49-F238E27FC236}">
                <a16:creationId xmlns:a16="http://schemas.microsoft.com/office/drawing/2014/main" id="{551CB425-7B20-4E74-A10F-8A9022843FB3}"/>
              </a:ext>
            </a:extLst>
          </p:cNvPr>
          <p:cNvSpPr txBox="1">
            <a:spLocks/>
          </p:cNvSpPr>
          <p:nvPr/>
        </p:nvSpPr>
        <p:spPr>
          <a:xfrm>
            <a:off x="354016" y="470520"/>
            <a:ext cx="5741984" cy="1214216"/>
          </a:xfrm>
          <a:prstGeom prst="rect">
            <a:avLst/>
          </a:prstGeom>
        </p:spPr>
        <p:txBody>
          <a:bodyPr vert="horz" lIns="0" tIns="0" rIns="0" bIns="0" rtlCol="0" anchor="ctr">
            <a:normAutofit fontScale="82500" lnSpcReduction="1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sz="4400" dirty="0">
                <a:solidFill>
                  <a:schemeClr val="accent3">
                    <a:lumMod val="90000"/>
                    <a:lumOff val="10000"/>
                  </a:schemeClr>
                </a:solidFill>
              </a:rPr>
              <a:t>1.COUNTERMEASURES OF SQL INJECTION  ATTACK</a:t>
            </a:r>
            <a:endParaRPr lang="en-US" sz="4000" dirty="0">
              <a:solidFill>
                <a:schemeClr val="accent3">
                  <a:lumMod val="90000"/>
                  <a:lumOff val="10000"/>
                </a:schemeClr>
              </a:solidFill>
            </a:endParaRPr>
          </a:p>
        </p:txBody>
      </p:sp>
      <p:sp>
        <p:nvSpPr>
          <p:cNvPr id="10" name="Rectangle 9">
            <a:extLst>
              <a:ext uri="{FF2B5EF4-FFF2-40B4-BE49-F238E27FC236}">
                <a16:creationId xmlns:a16="http://schemas.microsoft.com/office/drawing/2014/main" id="{B3B33CEE-7C28-492C-8581-F41CEA9A1A69}"/>
              </a:ext>
            </a:extLst>
          </p:cNvPr>
          <p:cNvSpPr/>
          <p:nvPr/>
        </p:nvSpPr>
        <p:spPr>
          <a:xfrm>
            <a:off x="239151" y="6176963"/>
            <a:ext cx="1561514" cy="681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0">
            <a:extLst>
              <a:ext uri="{FF2B5EF4-FFF2-40B4-BE49-F238E27FC236}">
                <a16:creationId xmlns:a16="http://schemas.microsoft.com/office/drawing/2014/main" id="{81D55C91-6580-438C-BEC2-B3A5D398CAAA}"/>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dirty="0"/>
              <a:t>H.D.R .S Devinda- IT20647032</a:t>
            </a:r>
            <a:endParaRPr lang="en-US" sz="1600" dirty="0"/>
          </a:p>
        </p:txBody>
      </p:sp>
      <p:pic>
        <p:nvPicPr>
          <p:cNvPr id="11" name="Picture Placeholder 10">
            <a:extLst>
              <a:ext uri="{FF2B5EF4-FFF2-40B4-BE49-F238E27FC236}">
                <a16:creationId xmlns:a16="http://schemas.microsoft.com/office/drawing/2014/main" id="{CDE074A7-D9A0-4234-AD73-A51758ECB8E6}"/>
              </a:ext>
            </a:extLst>
          </p:cNvPr>
          <p:cNvPicPr>
            <a:picLocks noGrp="1" noChangeAspect="1"/>
          </p:cNvPicPr>
          <p:nvPr>
            <p:ph type="pic" sz="quarter" idx="13"/>
          </p:nvPr>
        </p:nvPicPr>
        <p:blipFill>
          <a:blip r:embed="rId2"/>
          <a:srcRect l="16368" r="16368"/>
          <a:stretch>
            <a:fillRect/>
          </a:stretch>
        </p:blipFill>
        <p:spPr/>
      </p:pic>
    </p:spTree>
    <p:extLst>
      <p:ext uri="{BB962C8B-B14F-4D97-AF65-F5344CB8AC3E}">
        <p14:creationId xmlns:p14="http://schemas.microsoft.com/office/powerpoint/2010/main" val="252128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6175529" y="1752600"/>
            <a:ext cx="5011410" cy="1009650"/>
          </a:xfrm>
          <a:solidFill>
            <a:schemeClr val="bg1"/>
          </a:solidFill>
        </p:spPr>
        <p:txBody>
          <a:bodyPr/>
          <a:lstStyle/>
          <a:p>
            <a:r>
              <a:rPr lang="en-US" dirty="0"/>
              <a:t>Thank you</a:t>
            </a:r>
          </a:p>
        </p:txBody>
      </p:sp>
      <p:pic>
        <p:nvPicPr>
          <p:cNvPr id="8" name="Picture Placeholder 7">
            <a:extLst>
              <a:ext uri="{FF2B5EF4-FFF2-40B4-BE49-F238E27FC236}">
                <a16:creationId xmlns:a16="http://schemas.microsoft.com/office/drawing/2014/main" id="{1143C300-11C2-47A0-B301-5797100E040F}"/>
              </a:ext>
            </a:extLst>
          </p:cNvPr>
          <p:cNvPicPr>
            <a:picLocks noGrp="1" noChangeAspect="1"/>
          </p:cNvPicPr>
          <p:nvPr>
            <p:ph type="pic" sz="quarter" idx="10"/>
          </p:nvPr>
        </p:nvPicPr>
        <p:blipFill rotWithShape="1">
          <a:blip r:embed="rId3"/>
          <a:srcRect l="26851" t="538" r="16966" b="-538"/>
          <a:stretch/>
        </p:blipFill>
        <p:spPr>
          <a:xfrm>
            <a:off x="710812" y="747595"/>
            <a:ext cx="5305661" cy="5305661"/>
          </a:xfrm>
        </p:spPr>
      </p:pic>
      <p:sp>
        <p:nvSpPr>
          <p:cNvPr id="11" name="Text Placeholder 10">
            <a:extLst>
              <a:ext uri="{FF2B5EF4-FFF2-40B4-BE49-F238E27FC236}">
                <a16:creationId xmlns:a16="http://schemas.microsoft.com/office/drawing/2014/main" id="{908F6CB4-89A8-4B1C-9A6A-AF31C97CF6C8}"/>
              </a:ext>
            </a:extLst>
          </p:cNvPr>
          <p:cNvSpPr>
            <a:spLocks noGrp="1"/>
          </p:cNvSpPr>
          <p:nvPr>
            <p:ph type="body" sz="quarter" idx="11"/>
          </p:nvPr>
        </p:nvSpPr>
        <p:spPr>
          <a:xfrm>
            <a:off x="6381749" y="2981325"/>
            <a:ext cx="5457825" cy="2534548"/>
          </a:xfrm>
          <a:solidFill>
            <a:schemeClr val="bg1"/>
          </a:solidFill>
        </p:spPr>
        <p:txBody>
          <a:bodyPr/>
          <a:lstStyle/>
          <a:p>
            <a:pPr marL="171450" indent="-171450">
              <a:buFont typeface="Arial" panose="020B0604020202020204" pitchFamily="34" charset="0"/>
              <a:buChar char="•"/>
            </a:pPr>
            <a:r>
              <a:rPr lang="en-US" sz="1200" cap="none" dirty="0"/>
              <a:t>BSc Honors In Information Technology Specializing In Cyber Security </a:t>
            </a:r>
          </a:p>
          <a:p>
            <a:pPr marL="171450" indent="-171450">
              <a:buFont typeface="Arial" panose="020B0604020202020204" pitchFamily="34" charset="0"/>
              <a:buChar char="•"/>
            </a:pPr>
            <a:r>
              <a:rPr lang="en-US" sz="1200" cap="none" dirty="0"/>
              <a:t>IE2042- Database Management Systems For Security</a:t>
            </a:r>
          </a:p>
          <a:p>
            <a:pPr marL="171450" indent="-171450">
              <a:buFont typeface="Arial" panose="020B0604020202020204" pitchFamily="34" charset="0"/>
              <a:buChar char="•"/>
            </a:pPr>
            <a:r>
              <a:rPr lang="en-US" sz="1200" cap="none" dirty="0"/>
              <a:t>Year 2 Semester 1 - August 2021 </a:t>
            </a:r>
          </a:p>
          <a:p>
            <a:pPr marL="171450" indent="-171450">
              <a:buFont typeface="Arial" panose="020B0604020202020204" pitchFamily="34" charset="0"/>
              <a:buChar char="•"/>
            </a:pPr>
            <a:r>
              <a:rPr lang="en-US" sz="1200" cap="none" dirty="0"/>
              <a:t>Group Assignment Analysis Of Database Vulnerabilities</a:t>
            </a:r>
          </a:p>
          <a:p>
            <a:pPr marL="171450" indent="-171450">
              <a:buFont typeface="Arial" panose="020B0604020202020204" pitchFamily="34" charset="0"/>
              <a:buChar char="•"/>
            </a:pPr>
            <a:r>
              <a:rPr lang="en-US" sz="1200" cap="none" dirty="0"/>
              <a:t>Group_15 </a:t>
            </a:r>
          </a:p>
        </p:txBody>
      </p:sp>
    </p:spTree>
    <p:extLst>
      <p:ext uri="{BB962C8B-B14F-4D97-AF65-F5344CB8AC3E}">
        <p14:creationId xmlns:p14="http://schemas.microsoft.com/office/powerpoint/2010/main" val="292880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Saputhanthri N.D – </a:t>
            </a:r>
            <a:r>
              <a:rPr lang="en-US" dirty="0">
                <a:latin typeface="+mn-lt"/>
              </a:rPr>
              <a:t>IT18015140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W.B.G.R.K. Madhuthisara – </a:t>
            </a:r>
            <a:r>
              <a:rPr lang="en-US" dirty="0">
                <a:latin typeface="+mn-lt"/>
              </a:rPr>
              <a:t>IT20661892</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sz="1400" dirty="0"/>
              <a:t>Bachelor of Science Hons. In Information Technology (Specialization in Cyber Security) </a:t>
            </a:r>
          </a:p>
          <a:p>
            <a:r>
              <a:rPr lang="en-US" sz="1400" dirty="0"/>
              <a:t>Department of Information Systems Engineering </a:t>
            </a:r>
          </a:p>
          <a:p>
            <a:r>
              <a:rPr lang="en-US" sz="1400" dirty="0"/>
              <a:t>Sri Lanka Institute of Information Technology Sri Lanka</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K.N. Samaraweera - </a:t>
            </a:r>
            <a:r>
              <a:rPr lang="en-US" dirty="0">
                <a:latin typeface="+mn-lt"/>
              </a:rPr>
              <a:t>IT20661588</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sz="1400" dirty="0"/>
              <a:t>Bachelor of Science Hons. In Information Technology (Specialization in Cyber Security) </a:t>
            </a:r>
          </a:p>
          <a:p>
            <a:r>
              <a:rPr lang="en-US" sz="1400" dirty="0"/>
              <a:t>Department of Information Systems Engineering </a:t>
            </a:r>
          </a:p>
          <a:p>
            <a:r>
              <a:rPr lang="en-US" sz="1400" dirty="0"/>
              <a:t>Sri Lanka Institute of Information Technology Sri Lanka</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pt-BR" dirty="0"/>
              <a:t>H.D.R .S Devinda- </a:t>
            </a:r>
            <a:r>
              <a:rPr lang="pt-BR" dirty="0">
                <a:latin typeface="+mn-lt"/>
              </a:rPr>
              <a:t>IT20647032</a:t>
            </a:r>
            <a:endParaRPr lang="en-US" dirty="0">
              <a:latin typeface="+mn-lt"/>
            </a:endParaRP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sz="1400" dirty="0"/>
              <a:t>Bachelor of Science Hons. In Information Technology (Specialization in Cyber Security) </a:t>
            </a:r>
          </a:p>
          <a:p>
            <a:r>
              <a:rPr lang="en-US" sz="1400" dirty="0"/>
              <a:t>Department of Information Systems Engineering </a:t>
            </a:r>
          </a:p>
          <a:p>
            <a:r>
              <a:rPr lang="en-US" sz="1400" dirty="0"/>
              <a:t>Sri Lanka Institute of Information Technology Sri Lanka</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16" name="Rectangle 15">
            <a:extLst>
              <a:ext uri="{FF2B5EF4-FFF2-40B4-BE49-F238E27FC236}">
                <a16:creationId xmlns:a16="http://schemas.microsoft.com/office/drawing/2014/main" id="{7A8EB8B1-A1D2-4F12-B688-85337ADF0C9B}"/>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sz="1400" dirty="0"/>
              <a:t>Bachelor of Science Hons. In Information Technology (Specialization in Cyber Security) </a:t>
            </a:r>
          </a:p>
          <a:p>
            <a:r>
              <a:rPr lang="en-US" sz="1400" dirty="0"/>
              <a:t>Department of Information Systems Engineering </a:t>
            </a:r>
          </a:p>
          <a:p>
            <a:r>
              <a:rPr lang="en-US" sz="1400" dirty="0"/>
              <a:t>Sri Lanka Institute of Information Technology Sri Lanka</a:t>
            </a:r>
          </a:p>
        </p:txBody>
      </p:sp>
      <p:pic>
        <p:nvPicPr>
          <p:cNvPr id="7" name="Picture Placeholder 6" descr="A person wearing glasses&#10;&#10;Description automatically generated with medium confidence">
            <a:extLst>
              <a:ext uri="{FF2B5EF4-FFF2-40B4-BE49-F238E27FC236}">
                <a16:creationId xmlns:a16="http://schemas.microsoft.com/office/drawing/2014/main" id="{55E47755-4A65-47DA-80B6-212C62A121DA}"/>
              </a:ext>
            </a:extLst>
          </p:cNvPr>
          <p:cNvPicPr>
            <a:picLocks noGrp="1" noChangeAspect="1"/>
          </p:cNvPicPr>
          <p:nvPr>
            <p:ph type="pic" sz="quarter" idx="14"/>
          </p:nvPr>
        </p:nvPicPr>
        <p:blipFill>
          <a:blip r:embed="rId3"/>
          <a:srcRect t="11304" b="11304"/>
          <a:stretch>
            <a:fillRect/>
          </a:stretch>
        </p:blipFill>
        <p:spPr/>
      </p:pic>
      <p:pic>
        <p:nvPicPr>
          <p:cNvPr id="24" name="Picture Placeholder 23" descr="A person wearing a suit and tie&#10;&#10;Description automatically generated with medium confidence">
            <a:extLst>
              <a:ext uri="{FF2B5EF4-FFF2-40B4-BE49-F238E27FC236}">
                <a16:creationId xmlns:a16="http://schemas.microsoft.com/office/drawing/2014/main" id="{29DB4E70-F648-4C3E-B91A-2595D02F36BD}"/>
              </a:ext>
            </a:extLst>
          </p:cNvPr>
          <p:cNvPicPr>
            <a:picLocks noGrp="1" noChangeAspect="1"/>
          </p:cNvPicPr>
          <p:nvPr>
            <p:ph type="pic" sz="quarter" idx="15"/>
          </p:nvPr>
        </p:nvPicPr>
        <p:blipFill>
          <a:blip r:embed="rId4"/>
          <a:srcRect t="30078" b="30078"/>
          <a:stretch>
            <a:fillRect/>
          </a:stretch>
        </p:blipFill>
        <p:spPr/>
      </p:pic>
      <p:pic>
        <p:nvPicPr>
          <p:cNvPr id="28" name="Picture Placeholder 27" descr="A person wearing glasses&#10;&#10;Description automatically generated with medium confidence">
            <a:extLst>
              <a:ext uri="{FF2B5EF4-FFF2-40B4-BE49-F238E27FC236}">
                <a16:creationId xmlns:a16="http://schemas.microsoft.com/office/drawing/2014/main" id="{886A7E78-6659-4409-AEFA-FBCB4D9999D4}"/>
              </a:ext>
            </a:extLst>
          </p:cNvPr>
          <p:cNvPicPr>
            <a:picLocks noGrp="1" noChangeAspect="1"/>
          </p:cNvPicPr>
          <p:nvPr>
            <p:ph type="pic" sz="quarter" idx="16"/>
          </p:nvPr>
        </p:nvPicPr>
        <p:blipFill>
          <a:blip r:embed="rId5"/>
          <a:srcRect t="11111" b="11111"/>
          <a:stretch>
            <a:fillRect/>
          </a:stretch>
        </p:blipFill>
        <p:spPr/>
      </p:pic>
      <p:pic>
        <p:nvPicPr>
          <p:cNvPr id="34" name="Picture Placeholder 33" descr="A person standing outside&#10;&#10;Description automatically generated with low confidence">
            <a:extLst>
              <a:ext uri="{FF2B5EF4-FFF2-40B4-BE49-F238E27FC236}">
                <a16:creationId xmlns:a16="http://schemas.microsoft.com/office/drawing/2014/main" id="{375B817E-083F-4519-BDB4-B1D1106A0872}"/>
              </a:ext>
            </a:extLst>
          </p:cNvPr>
          <p:cNvPicPr>
            <a:picLocks noGrp="1" noChangeAspect="1"/>
          </p:cNvPicPr>
          <p:nvPr>
            <p:ph type="pic" sz="quarter" idx="13"/>
          </p:nvPr>
        </p:nvPicPr>
        <p:blipFill>
          <a:blip r:embed="rId6"/>
          <a:srcRect t="1091" b="1091"/>
          <a:stretch>
            <a:fillRect/>
          </a:stretch>
        </p:blipFill>
        <p:spPr/>
      </p:pic>
    </p:spTree>
    <p:extLst>
      <p:ext uri="{BB962C8B-B14F-4D97-AF65-F5344CB8AC3E}">
        <p14:creationId xmlns:p14="http://schemas.microsoft.com/office/powerpoint/2010/main" val="43563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C29FC9-2849-4C35-ACF8-2EC2A49A686F}"/>
              </a:ext>
            </a:extLst>
          </p:cNvPr>
          <p:cNvSpPr>
            <a:spLocks noGrp="1"/>
          </p:cNvSpPr>
          <p:nvPr>
            <p:ph type="subTitle" idx="1"/>
          </p:nvPr>
        </p:nvSpPr>
        <p:spPr>
          <a:xfrm>
            <a:off x="6343650" y="4313972"/>
            <a:ext cx="5143500" cy="503167"/>
          </a:xfrm>
        </p:spPr>
        <p:txBody>
          <a:bodyPr/>
          <a:lstStyle/>
          <a:p>
            <a:pPr marL="285750" indent="-285750" algn="just">
              <a:buFont typeface="Wingdings" panose="05000000000000000000" pitchFamily="2" charset="2"/>
              <a:buChar char="ü"/>
            </a:pPr>
            <a:r>
              <a:rPr lang="en-US" sz="1600" dirty="0"/>
              <a:t>Understand security concerns of different scales related to databases. </a:t>
            </a:r>
          </a:p>
          <a:p>
            <a:pPr marL="285750" indent="-285750" algn="just">
              <a:buFont typeface="Wingdings" panose="05000000000000000000" pitchFamily="2" charset="2"/>
              <a:buChar char="ü"/>
            </a:pPr>
            <a:r>
              <a:rPr lang="en-US" sz="1600" dirty="0"/>
              <a:t>Understand the importance of protecting databases which is hardly an easy task. </a:t>
            </a:r>
          </a:p>
          <a:p>
            <a:pPr marL="285750" indent="-285750" algn="just">
              <a:buFont typeface="Wingdings" panose="05000000000000000000" pitchFamily="2" charset="2"/>
              <a:buChar char="ü"/>
            </a:pPr>
            <a:r>
              <a:rPr lang="en-US" sz="1600" dirty="0"/>
              <a:t>Explore database vulnerabilities and Mitigating techniques.</a:t>
            </a:r>
          </a:p>
        </p:txBody>
      </p:sp>
      <p:pic>
        <p:nvPicPr>
          <p:cNvPr id="9" name="Picture Placeholder 8">
            <a:extLst>
              <a:ext uri="{FF2B5EF4-FFF2-40B4-BE49-F238E27FC236}">
                <a16:creationId xmlns:a16="http://schemas.microsoft.com/office/drawing/2014/main" id="{8F2C8E68-A549-4DB5-8AB5-9CD2D319328A}"/>
              </a:ext>
            </a:extLst>
          </p:cNvPr>
          <p:cNvPicPr>
            <a:picLocks noGrp="1" noChangeAspect="1"/>
          </p:cNvPicPr>
          <p:nvPr>
            <p:ph type="pic" sz="quarter" idx="10"/>
          </p:nvPr>
        </p:nvPicPr>
        <p:blipFill>
          <a:blip r:embed="rId3"/>
          <a:srcRect l="12034" r="12034"/>
          <a:stretch>
            <a:fillRect/>
          </a:stretch>
        </p:blipFill>
        <p:spPr/>
      </p:pic>
      <p:sp>
        <p:nvSpPr>
          <p:cNvPr id="5" name="Rectangle 4">
            <a:extLst>
              <a:ext uri="{FF2B5EF4-FFF2-40B4-BE49-F238E27FC236}">
                <a16:creationId xmlns:a16="http://schemas.microsoft.com/office/drawing/2014/main" id="{53121CF3-2709-4761-93FB-4E72976E8BC2}"/>
              </a:ext>
            </a:extLst>
          </p:cNvPr>
          <p:cNvSpPr/>
          <p:nvPr/>
        </p:nvSpPr>
        <p:spPr>
          <a:xfrm>
            <a:off x="6343650" y="1233174"/>
            <a:ext cx="2076869" cy="75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1B096-2E7B-4737-B78D-DFFDCF2F7607}"/>
              </a:ext>
            </a:extLst>
          </p:cNvPr>
          <p:cNvSpPr>
            <a:spLocks noGrp="1"/>
          </p:cNvSpPr>
          <p:nvPr>
            <p:ph type="ctrTitle"/>
          </p:nvPr>
        </p:nvSpPr>
        <p:spPr>
          <a:xfrm>
            <a:off x="6343650" y="1884106"/>
            <a:ext cx="5143500" cy="2090808"/>
          </a:xfrm>
        </p:spPr>
        <p:txBody>
          <a:bodyPr/>
          <a:lstStyle/>
          <a:p>
            <a:r>
              <a:rPr lang="en-US" dirty="0"/>
              <a:t>Anticipated Learning Outcomes</a:t>
            </a:r>
          </a:p>
        </p:txBody>
      </p:sp>
      <p:sp>
        <p:nvSpPr>
          <p:cNvPr id="8" name="Content Placeholder 10">
            <a:extLst>
              <a:ext uri="{FF2B5EF4-FFF2-40B4-BE49-F238E27FC236}">
                <a16:creationId xmlns:a16="http://schemas.microsoft.com/office/drawing/2014/main" id="{2EA059C2-5634-4487-9293-9A6C4D90C6A6}"/>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Saputhanthri</a:t>
            </a:r>
            <a:r>
              <a:rPr lang="en-US" sz="1600" dirty="0"/>
              <a:t> N.D – IT18015140 </a:t>
            </a:r>
          </a:p>
        </p:txBody>
      </p:sp>
    </p:spTree>
    <p:extLst>
      <p:ext uri="{BB962C8B-B14F-4D97-AF65-F5344CB8AC3E}">
        <p14:creationId xmlns:p14="http://schemas.microsoft.com/office/powerpoint/2010/main" val="380169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38961" y="930419"/>
            <a:ext cx="4937211" cy="1325563"/>
          </a:xfrm>
        </p:spPr>
        <p:txBody>
          <a:bodyPr/>
          <a:lstStyle/>
          <a:p>
            <a:r>
              <a:rPr lang="en-US" sz="4000" dirty="0">
                <a:solidFill>
                  <a:schemeClr val="accent3">
                    <a:lumMod val="90000"/>
                    <a:lumOff val="10000"/>
                  </a:schemeClr>
                </a:solidFill>
              </a:rPr>
              <a:t>Denial-of-Service Attack</a:t>
            </a:r>
            <a:r>
              <a:rPr lang="en-US" sz="4000" i="0" dirty="0">
                <a:solidFill>
                  <a:schemeClr val="accent3">
                    <a:lumMod val="90000"/>
                    <a:lumOff val="10000"/>
                  </a:schemeClr>
                </a:solidFill>
                <a:effectLst/>
                <a:latin typeface="Exo"/>
              </a:rPr>
              <a:t> </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algn="just">
              <a:buFont typeface="Wingdings" panose="05000000000000000000" pitchFamily="2" charset="2"/>
              <a:buChar char="§"/>
            </a:pPr>
            <a:r>
              <a:rPr lang="en-US" sz="1800" dirty="0"/>
              <a:t>A DoS attack is one where the attacker does not manage to compromise service, gain elevated privileges or steal information. </a:t>
            </a:r>
          </a:p>
          <a:p>
            <a:pPr algn="just">
              <a:buFont typeface="Wingdings" panose="05000000000000000000" pitchFamily="2" charset="2"/>
              <a:buChar char="§"/>
            </a:pPr>
            <a:r>
              <a:rPr lang="en-US" sz="1800" dirty="0"/>
              <a:t>Instead, that attacker brings the service down or cripples it to a point that legitimate users of the service cannot use it effectively.</a:t>
            </a:r>
          </a:p>
          <a:p>
            <a:pPr algn="just">
              <a:buFont typeface="Wingdings" panose="05000000000000000000" pitchFamily="2" charset="2"/>
              <a:buChar char="§"/>
            </a:pPr>
            <a:r>
              <a:rPr lang="en-US" sz="1800" dirty="0"/>
              <a:t>Different classes of denial DoS attacks:</a:t>
            </a:r>
          </a:p>
          <a:p>
            <a:pPr lvl="1" algn="just">
              <a:buFont typeface="Wingdings" panose="05000000000000000000" pitchFamily="2" charset="2"/>
              <a:buChar char="§"/>
            </a:pPr>
            <a:r>
              <a:rPr lang="en-US" dirty="0">
                <a:solidFill>
                  <a:srgbClr val="00B0F0"/>
                </a:solidFill>
              </a:rPr>
              <a:t>Abuse of Functions</a:t>
            </a:r>
          </a:p>
          <a:p>
            <a:pPr lvl="1" algn="just">
              <a:buFont typeface="Wingdings" panose="05000000000000000000" pitchFamily="2" charset="2"/>
              <a:buChar char="§"/>
            </a:pPr>
            <a:r>
              <a:rPr lang="en-US" dirty="0">
                <a:solidFill>
                  <a:srgbClr val="00B0F0"/>
                </a:solidFill>
              </a:rPr>
              <a:t>Complex Queries</a:t>
            </a:r>
          </a:p>
          <a:p>
            <a:pPr lvl="1" algn="just">
              <a:buFont typeface="Wingdings" panose="05000000000000000000" pitchFamily="2" charset="2"/>
              <a:buChar char="§"/>
            </a:pPr>
            <a:r>
              <a:rPr lang="en-US" dirty="0">
                <a:solidFill>
                  <a:srgbClr val="00B0F0"/>
                </a:solidFill>
              </a:rPr>
              <a:t>Bugs and Defects</a:t>
            </a:r>
          </a:p>
          <a:p>
            <a:pPr lvl="1" algn="just">
              <a:buFont typeface="Wingdings" panose="05000000000000000000" pitchFamily="2" charset="2"/>
              <a:buChar char="§"/>
            </a:pPr>
            <a:r>
              <a:rPr lang="en-US" dirty="0">
                <a:solidFill>
                  <a:srgbClr val="00B0F0"/>
                </a:solidFill>
              </a:rPr>
              <a:t>Application Usage</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9" name="Picture Placeholder 8" descr="Logo&#10;&#10;Description automatically generated with medium confidence">
            <a:extLst>
              <a:ext uri="{FF2B5EF4-FFF2-40B4-BE49-F238E27FC236}">
                <a16:creationId xmlns:a16="http://schemas.microsoft.com/office/drawing/2014/main" id="{500CBCF0-6C77-4C86-8B45-2BDDA7891ECA}"/>
              </a:ext>
            </a:extLst>
          </p:cNvPr>
          <p:cNvPicPr>
            <a:picLocks noGrp="1" noChangeAspect="1"/>
          </p:cNvPicPr>
          <p:nvPr>
            <p:ph type="pic" sz="quarter" idx="13"/>
          </p:nvPr>
        </p:nvPicPr>
        <p:blipFill>
          <a:blip r:embed="rId3"/>
          <a:srcRect l="19285" r="19285"/>
          <a:stretch>
            <a:fillRect/>
          </a:stretch>
        </p:blipFill>
        <p:spPr/>
      </p:pic>
      <p:sp>
        <p:nvSpPr>
          <p:cNvPr id="10" name="Rectangle 9">
            <a:extLst>
              <a:ext uri="{FF2B5EF4-FFF2-40B4-BE49-F238E27FC236}">
                <a16:creationId xmlns:a16="http://schemas.microsoft.com/office/drawing/2014/main" id="{1ADD7286-C807-4ED7-B536-0FB5CB49E320}"/>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4889E8F-C740-4C13-BD6F-363F9353D66A}"/>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Saputhanthri</a:t>
            </a:r>
            <a:r>
              <a:rPr lang="en-US" sz="1600" dirty="0"/>
              <a:t> N.D – IT18015140 </a:t>
            </a:r>
          </a:p>
        </p:txBody>
      </p:sp>
    </p:spTree>
    <p:extLst>
      <p:ext uri="{BB962C8B-B14F-4D97-AF65-F5344CB8AC3E}">
        <p14:creationId xmlns:p14="http://schemas.microsoft.com/office/powerpoint/2010/main" val="4335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491763" y="480093"/>
            <a:ext cx="5741984" cy="1325563"/>
          </a:xfrm>
        </p:spPr>
        <p:txBody>
          <a:bodyPr/>
          <a:lstStyle/>
          <a:p>
            <a:r>
              <a:rPr lang="en-US" sz="4000" dirty="0" err="1">
                <a:solidFill>
                  <a:schemeClr val="accent3">
                    <a:lumMod val="90000"/>
                    <a:lumOff val="10000"/>
                  </a:schemeClr>
                </a:solidFill>
              </a:rPr>
              <a:t>SQl</a:t>
            </a:r>
            <a:r>
              <a:rPr lang="en-US" sz="4000" dirty="0">
                <a:solidFill>
                  <a:schemeClr val="accent3">
                    <a:lumMod val="90000"/>
                    <a:lumOff val="10000"/>
                  </a:schemeClr>
                </a:solidFill>
              </a:rPr>
              <a:t> Injection &amp; DATA Breaches</a:t>
            </a:r>
            <a:br>
              <a:rPr lang="en-US" sz="4000" dirty="0">
                <a:solidFill>
                  <a:schemeClr val="accent3">
                    <a:lumMod val="90000"/>
                    <a:lumOff val="10000"/>
                  </a:schemeClr>
                </a:solidFill>
              </a:rPr>
            </a:br>
            <a:endParaRPr lang="en-US" sz="4000" dirty="0">
              <a:solidFill>
                <a:schemeClr val="accent3">
                  <a:lumMod val="90000"/>
                  <a:lumOff val="10000"/>
                </a:schemeClr>
              </a:solidFill>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9" name="Picture Placeholder 8" descr="Graphical user interface&#10;&#10;Description automatically generated">
            <a:extLst>
              <a:ext uri="{FF2B5EF4-FFF2-40B4-BE49-F238E27FC236}">
                <a16:creationId xmlns:a16="http://schemas.microsoft.com/office/drawing/2014/main" id="{EC4C5790-E8BD-4A86-B13A-531D9DCB4CE6}"/>
              </a:ext>
            </a:extLst>
          </p:cNvPr>
          <p:cNvPicPr>
            <a:picLocks noGrp="1" noChangeAspect="1"/>
          </p:cNvPicPr>
          <p:nvPr>
            <p:ph type="pic" sz="quarter" idx="13"/>
          </p:nvPr>
        </p:nvPicPr>
        <p:blipFill>
          <a:blip r:embed="rId3"/>
          <a:srcRect l="23714" r="23714"/>
          <a:stretch>
            <a:fillRect/>
          </a:stretch>
        </p:blipFill>
        <p:spPr/>
      </p:pic>
      <p:sp>
        <p:nvSpPr>
          <p:cNvPr id="10" name="Rectangle 9">
            <a:extLst>
              <a:ext uri="{FF2B5EF4-FFF2-40B4-BE49-F238E27FC236}">
                <a16:creationId xmlns:a16="http://schemas.microsoft.com/office/drawing/2014/main" id="{08C6651A-A624-41CD-8F94-605F60B020B3}"/>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482968" y="1318721"/>
            <a:ext cx="4352801" cy="4695220"/>
          </a:xfrm>
        </p:spPr>
        <p:txBody>
          <a:bodyPr/>
          <a:lstStyle/>
          <a:p>
            <a:pPr marL="0" indent="0">
              <a:buNone/>
            </a:pPr>
            <a:endParaRPr lang="en-US" sz="1800" dirty="0"/>
          </a:p>
          <a:p>
            <a:pPr algn="just">
              <a:buFont typeface="Wingdings" panose="05000000000000000000" pitchFamily="2" charset="2"/>
              <a:buChar char="§"/>
            </a:pPr>
            <a:r>
              <a:rPr lang="en-US" sz="1800" dirty="0"/>
              <a:t>SQL injection is a technique to maliciously exploit applications that use client-supplied data in SQL statements. Attackers trick the SQL engine into executing unintended commands by supplying specially crafted string input, thereby gaining unauthorized access to a database in order to view or manipulate restricted data.</a:t>
            </a:r>
          </a:p>
          <a:p>
            <a:pPr marL="0" indent="0" algn="just">
              <a:buNone/>
            </a:pPr>
            <a:r>
              <a:rPr lang="en-US" sz="1800" b="1" i="1" dirty="0">
                <a:solidFill>
                  <a:srgbClr val="00B0F0"/>
                </a:solidFill>
              </a:rPr>
              <a:t>Types of SQL Attacks:</a:t>
            </a:r>
          </a:p>
          <a:p>
            <a:pPr lvl="1" algn="just">
              <a:buFont typeface="Wingdings" panose="05000000000000000000" pitchFamily="2" charset="2"/>
              <a:buChar char="§"/>
            </a:pPr>
            <a:r>
              <a:rPr lang="en-US" sz="1800" dirty="0">
                <a:solidFill>
                  <a:srgbClr val="00B0F0"/>
                </a:solidFill>
              </a:rPr>
              <a:t>First order attack</a:t>
            </a:r>
          </a:p>
          <a:p>
            <a:pPr lvl="1" algn="just">
              <a:buFont typeface="Wingdings" panose="05000000000000000000" pitchFamily="2" charset="2"/>
              <a:buChar char="§"/>
            </a:pPr>
            <a:r>
              <a:rPr lang="en-US" sz="1800" dirty="0">
                <a:solidFill>
                  <a:srgbClr val="00B0F0"/>
                </a:solidFill>
              </a:rPr>
              <a:t>Second order attack</a:t>
            </a:r>
          </a:p>
          <a:p>
            <a:pPr lvl="1" algn="just">
              <a:buFont typeface="Wingdings" panose="05000000000000000000" pitchFamily="2" charset="2"/>
              <a:buChar char="§"/>
            </a:pPr>
            <a:r>
              <a:rPr lang="en-US" sz="1800" dirty="0">
                <a:solidFill>
                  <a:srgbClr val="00B0F0"/>
                </a:solidFill>
              </a:rPr>
              <a:t>Lateral injection</a:t>
            </a:r>
          </a:p>
          <a:p>
            <a:pPr algn="just">
              <a:buFont typeface="Wingdings" panose="05000000000000000000" pitchFamily="2" charset="2"/>
              <a:buChar char="§"/>
            </a:pPr>
            <a:r>
              <a:rPr lang="en-US" sz="1800" dirty="0"/>
              <a:t>The sensitive data should get managed in a way in which the data doesn’t fall into an attacker’s hand. If this sensitive data is not managed properly and not secured this data will get exposed to threats like data breaches.</a:t>
            </a:r>
          </a:p>
        </p:txBody>
      </p:sp>
      <p:sp>
        <p:nvSpPr>
          <p:cNvPr id="11" name="Content Placeholder 10">
            <a:extLst>
              <a:ext uri="{FF2B5EF4-FFF2-40B4-BE49-F238E27FC236}">
                <a16:creationId xmlns:a16="http://schemas.microsoft.com/office/drawing/2014/main" id="{89D3AECD-A8DA-4C64-940C-3CC789C409DE}"/>
              </a:ext>
            </a:extLst>
          </p:cNvPr>
          <p:cNvSpPr txBox="1">
            <a:spLocks/>
          </p:cNvSpPr>
          <p:nvPr/>
        </p:nvSpPr>
        <p:spPr>
          <a:xfrm>
            <a:off x="0" y="654942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Saputhanthri</a:t>
            </a:r>
            <a:r>
              <a:rPr lang="en-US" sz="1600" dirty="0"/>
              <a:t> N.D – IT18015140 </a:t>
            </a:r>
          </a:p>
        </p:txBody>
      </p:sp>
    </p:spTree>
    <p:extLst>
      <p:ext uri="{BB962C8B-B14F-4D97-AF65-F5344CB8AC3E}">
        <p14:creationId xmlns:p14="http://schemas.microsoft.com/office/powerpoint/2010/main" val="96173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016B945-8E3A-41AD-A629-C06D60534268}"/>
              </a:ext>
            </a:extLst>
          </p:cNvPr>
          <p:cNvPicPr>
            <a:picLocks noGrp="1" noChangeAspect="1"/>
          </p:cNvPicPr>
          <p:nvPr>
            <p:ph type="pic" sz="quarter" idx="14"/>
          </p:nvPr>
        </p:nvPicPr>
        <p:blipFill>
          <a:blip r:embed="rId3"/>
          <a:srcRect t="7654" b="7654"/>
          <a:stretch>
            <a:fillRect/>
          </a:stretch>
        </p:blipFill>
        <p:spPr>
          <a:xfrm>
            <a:off x="0" y="27495"/>
            <a:ext cx="12179112" cy="6830506"/>
          </a:xfrm>
        </p:spPr>
      </p:pic>
      <p:sp>
        <p:nvSpPr>
          <p:cNvPr id="4" name="Rectangle 3"/>
          <p:cNvSpPr/>
          <p:nvPr/>
        </p:nvSpPr>
        <p:spPr>
          <a:xfrm>
            <a:off x="-6444" y="27494"/>
            <a:ext cx="12192000" cy="689063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22" name="Rectangle 21">
            <a:extLst>
              <a:ext uri="{FF2B5EF4-FFF2-40B4-BE49-F238E27FC236}">
                <a16:creationId xmlns:a16="http://schemas.microsoft.com/office/drawing/2014/main" id="{A1091CF8-BCE0-4C77-864D-51C93F713DAE}"/>
              </a:ext>
            </a:extLst>
          </p:cNvPr>
          <p:cNvSpPr/>
          <p:nvPr/>
        </p:nvSpPr>
        <p:spPr>
          <a:xfrm>
            <a:off x="12888" y="17969"/>
            <a:ext cx="12192000" cy="689063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ctrTitle"/>
          </p:nvPr>
        </p:nvSpPr>
        <p:spPr>
          <a:xfrm>
            <a:off x="687847" y="2461199"/>
            <a:ext cx="8804365" cy="1311128"/>
          </a:xfrm>
        </p:spPr>
        <p:txBody>
          <a:bodyPr/>
          <a:lstStyle/>
          <a:p>
            <a:r>
              <a:rPr lang="en-US" dirty="0"/>
              <a:t>DATABASE</a:t>
            </a:r>
          </a:p>
        </p:txBody>
      </p:sp>
      <p:sp>
        <p:nvSpPr>
          <p:cNvPr id="8" name="Text Placeholder 7"/>
          <p:cNvSpPr>
            <a:spLocks noGrp="1"/>
          </p:cNvSpPr>
          <p:nvPr>
            <p:ph type="body" sz="quarter" idx="13"/>
          </p:nvPr>
        </p:nvSpPr>
        <p:spPr>
          <a:xfrm>
            <a:off x="1576091" y="3634385"/>
            <a:ext cx="9461500" cy="757130"/>
          </a:xfrm>
        </p:spPr>
        <p:txBody>
          <a:bodyPr/>
          <a:lstStyle/>
          <a:p>
            <a:pPr marL="0" indent="0">
              <a:buNone/>
            </a:pPr>
            <a:r>
              <a:rPr lang="en-US" dirty="0"/>
              <a:t>VULNERABILITIES WORKS</a:t>
            </a:r>
          </a:p>
        </p:txBody>
      </p:sp>
      <p:sp>
        <p:nvSpPr>
          <p:cNvPr id="3" name="Slide Number Placeholder 2"/>
          <p:cNvSpPr>
            <a:spLocks noGrp="1"/>
          </p:cNvSpPr>
          <p:nvPr>
            <p:ph type="sldNum" sz="quarter" idx="12"/>
          </p:nvPr>
        </p:nvSpPr>
        <p:spPr/>
        <p:txBody>
          <a:bodyPr/>
          <a:lstStyle/>
          <a:p>
            <a:fld id="{5AE1514C-5E56-4738-A1FF-4B1CFD2A3E36}" type="slidenum">
              <a:rPr lang="en-US" smtClean="0"/>
              <a:t>6</a:t>
            </a:fld>
            <a:endParaRPr lang="en-US" dirty="0"/>
          </a:p>
        </p:txBody>
      </p:sp>
      <p:sp>
        <p:nvSpPr>
          <p:cNvPr id="17" name="Text Placeholder 7">
            <a:extLst>
              <a:ext uri="{FF2B5EF4-FFF2-40B4-BE49-F238E27FC236}">
                <a16:creationId xmlns:a16="http://schemas.microsoft.com/office/drawing/2014/main" id="{E7B0D4A2-FBB7-40D6-833F-47CD0E1B6F43}"/>
              </a:ext>
            </a:extLst>
          </p:cNvPr>
          <p:cNvSpPr txBox="1">
            <a:spLocks/>
          </p:cNvSpPr>
          <p:nvPr/>
        </p:nvSpPr>
        <p:spPr>
          <a:xfrm>
            <a:off x="576699" y="1712519"/>
            <a:ext cx="9461500" cy="7571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EACH</a:t>
            </a:r>
          </a:p>
        </p:txBody>
      </p:sp>
      <p:sp>
        <p:nvSpPr>
          <p:cNvPr id="24" name="Content Placeholder 10">
            <a:extLst>
              <a:ext uri="{FF2B5EF4-FFF2-40B4-BE49-F238E27FC236}">
                <a16:creationId xmlns:a16="http://schemas.microsoft.com/office/drawing/2014/main" id="{952EB3C9-24CC-4787-ADE8-DCFEC7B59306}"/>
              </a:ext>
            </a:extLst>
          </p:cNvPr>
          <p:cNvSpPr txBox="1">
            <a:spLocks/>
          </p:cNvSpPr>
          <p:nvPr/>
        </p:nvSpPr>
        <p:spPr>
          <a:xfrm>
            <a:off x="158403" y="6377762"/>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W.B.G.R.K. Madhuthisara : IT20661892</a:t>
            </a:r>
          </a:p>
        </p:txBody>
      </p:sp>
    </p:spTree>
    <p:extLst>
      <p:ext uri="{BB962C8B-B14F-4D97-AF65-F5344CB8AC3E}">
        <p14:creationId xmlns:p14="http://schemas.microsoft.com/office/powerpoint/2010/main" val="404689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8B8403-9059-4D10-9C4C-86D326066CF9}"/>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3" name="Title 2">
            <a:extLst>
              <a:ext uri="{FF2B5EF4-FFF2-40B4-BE49-F238E27FC236}">
                <a16:creationId xmlns:a16="http://schemas.microsoft.com/office/drawing/2014/main" id="{95460D11-FFA6-405F-B702-C5627405E147}"/>
              </a:ext>
            </a:extLst>
          </p:cNvPr>
          <p:cNvSpPr>
            <a:spLocks noGrp="1"/>
          </p:cNvSpPr>
          <p:nvPr>
            <p:ph type="title"/>
          </p:nvPr>
        </p:nvSpPr>
        <p:spPr>
          <a:xfrm>
            <a:off x="839788" y="533400"/>
            <a:ext cx="5027612" cy="1057275"/>
          </a:xfrm>
        </p:spPr>
        <p:txBody>
          <a:bodyPr>
            <a:noAutofit/>
          </a:bodyPr>
          <a:lstStyle/>
          <a:p>
            <a:r>
              <a:rPr lang="en-US" sz="4000" b="1" dirty="0">
                <a:solidFill>
                  <a:schemeClr val="accent3">
                    <a:lumMod val="90000"/>
                    <a:lumOff val="10000"/>
                  </a:schemeClr>
                </a:solidFill>
              </a:rPr>
              <a:t>1.Denial-of-Service Attack</a:t>
            </a:r>
            <a:endParaRPr lang="en-US" sz="4000" b="1" dirty="0"/>
          </a:p>
        </p:txBody>
      </p:sp>
      <p:sp>
        <p:nvSpPr>
          <p:cNvPr id="4" name="Text Placeholder 3">
            <a:extLst>
              <a:ext uri="{FF2B5EF4-FFF2-40B4-BE49-F238E27FC236}">
                <a16:creationId xmlns:a16="http://schemas.microsoft.com/office/drawing/2014/main" id="{916C09DD-A18E-459A-A99B-2615F661E211}"/>
              </a:ext>
            </a:extLst>
          </p:cNvPr>
          <p:cNvSpPr>
            <a:spLocks noGrp="1"/>
          </p:cNvSpPr>
          <p:nvPr>
            <p:ph type="body" sz="half" idx="2"/>
          </p:nvPr>
        </p:nvSpPr>
        <p:spPr>
          <a:xfrm>
            <a:off x="839788" y="2083634"/>
            <a:ext cx="4284662" cy="3586916"/>
          </a:xfrm>
        </p:spPr>
        <p:txBody>
          <a:bodyPr>
            <a:normAutofit/>
          </a:bodyPr>
          <a:lstStyle/>
          <a:p>
            <a:endParaRPr lang="en-US" dirty="0"/>
          </a:p>
          <a:p>
            <a:pPr marL="285750" indent="-285750">
              <a:buFont typeface="Wingdings" panose="05000000000000000000" pitchFamily="2" charset="2"/>
              <a:buChar char="§"/>
            </a:pPr>
            <a:r>
              <a:rPr lang="en-US" sz="1800" dirty="0"/>
              <a:t>DOS is a vey powerful attack in which the hacker make system data unavailable to someone who needs it.</a:t>
            </a:r>
          </a:p>
          <a:p>
            <a:pPr marL="285750" indent="-285750">
              <a:buFont typeface="Wingdings" panose="05000000000000000000" pitchFamily="2" charset="2"/>
              <a:buChar char="§"/>
            </a:pPr>
            <a:r>
              <a:rPr lang="en-US" sz="1800" dirty="0"/>
              <a:t>The only difference between </a:t>
            </a:r>
            <a:r>
              <a:rPr lang="en-US" sz="1800" dirty="0">
                <a:solidFill>
                  <a:schemeClr val="accent2">
                    <a:lumMod val="60000"/>
                    <a:lumOff val="40000"/>
                  </a:schemeClr>
                </a:solidFill>
              </a:rPr>
              <a:t>DOS</a:t>
            </a:r>
            <a:r>
              <a:rPr lang="en-US" sz="1800" dirty="0"/>
              <a:t> &amp; </a:t>
            </a:r>
            <a:r>
              <a:rPr lang="en-US" sz="1800" dirty="0">
                <a:solidFill>
                  <a:schemeClr val="accent2">
                    <a:lumMod val="60000"/>
                    <a:lumOff val="40000"/>
                  </a:schemeClr>
                </a:solidFill>
              </a:rPr>
              <a:t>D-DOS </a:t>
            </a:r>
            <a:r>
              <a:rPr lang="en-US" sz="1800" dirty="0"/>
              <a:t>is their scale. Single DoS attacks come from one source, while DDoS (distributed) attacks come from multiple locations.</a:t>
            </a:r>
          </a:p>
          <a:p>
            <a:pPr marL="285750" indent="-285750">
              <a:buFont typeface="Arial" panose="020B0604020202020204" pitchFamily="34" charset="0"/>
              <a:buChar char="•"/>
            </a:pPr>
            <a:endParaRPr lang="en-US" sz="1800" dirty="0"/>
          </a:p>
        </p:txBody>
      </p:sp>
      <p:pic>
        <p:nvPicPr>
          <p:cNvPr id="7" name="Content Placeholder 6">
            <a:extLst>
              <a:ext uri="{FF2B5EF4-FFF2-40B4-BE49-F238E27FC236}">
                <a16:creationId xmlns:a16="http://schemas.microsoft.com/office/drawing/2014/main" id="{8EF25147-9214-49E3-B0DA-EE90AFE98FE6}"/>
              </a:ext>
            </a:extLst>
          </p:cNvPr>
          <p:cNvPicPr>
            <a:picLocks noGrp="1" noChangeAspect="1"/>
          </p:cNvPicPr>
          <p:nvPr>
            <p:ph idx="1"/>
          </p:nvPr>
        </p:nvPicPr>
        <p:blipFill rotWithShape="1">
          <a:blip r:embed="rId3"/>
          <a:srcRect l="-1327" b="32251"/>
          <a:stretch/>
        </p:blipFill>
        <p:spPr>
          <a:xfrm>
            <a:off x="6096000" y="744537"/>
            <a:ext cx="5414926" cy="2228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9FDEB352-EB0A-458A-B622-E4B3BFA6FAC3}"/>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4C1F28-C5C3-4F94-9443-A0BEA1762D9F}"/>
              </a:ext>
            </a:extLst>
          </p:cNvPr>
          <p:cNvPicPr>
            <a:picLocks noChangeAspect="1"/>
          </p:cNvPicPr>
          <p:nvPr/>
        </p:nvPicPr>
        <p:blipFill>
          <a:blip r:embed="rId4"/>
          <a:stretch>
            <a:fillRect/>
          </a:stretch>
        </p:blipFill>
        <p:spPr>
          <a:xfrm>
            <a:off x="6096001" y="3066928"/>
            <a:ext cx="5414925" cy="2684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ontent Placeholder 10">
            <a:extLst>
              <a:ext uri="{FF2B5EF4-FFF2-40B4-BE49-F238E27FC236}">
                <a16:creationId xmlns:a16="http://schemas.microsoft.com/office/drawing/2014/main" id="{0CF76B49-21DF-48C3-9F4D-0F8A116A853E}"/>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spTree>
    <p:extLst>
      <p:ext uri="{BB962C8B-B14F-4D97-AF65-F5344CB8AC3E}">
        <p14:creationId xmlns:p14="http://schemas.microsoft.com/office/powerpoint/2010/main" val="42808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F4BEC-CF15-4877-8E52-3765FAF3257F}"/>
              </a:ext>
            </a:extLst>
          </p:cNvPr>
          <p:cNvSpPr>
            <a:spLocks noGrp="1"/>
          </p:cNvSpPr>
          <p:nvPr>
            <p:ph idx="1"/>
          </p:nvPr>
        </p:nvSpPr>
        <p:spPr>
          <a:xfrm>
            <a:off x="615160" y="1672431"/>
            <a:ext cx="4914189" cy="4351338"/>
          </a:xfrm>
        </p:spPr>
        <p:txBody>
          <a:bodyPr/>
          <a:lstStyle/>
          <a:p>
            <a:pPr>
              <a:buFont typeface="Wingdings" panose="05000000000000000000" pitchFamily="2" charset="2"/>
              <a:buChar char="§"/>
            </a:pPr>
            <a:r>
              <a:rPr lang="en-US" sz="1800" dirty="0"/>
              <a:t>There're many ways to do a DOS attack </a:t>
            </a:r>
          </a:p>
          <a:p>
            <a:pPr marL="914400" indent="-342900">
              <a:buFont typeface="Wingdings" panose="05000000000000000000" pitchFamily="2" charset="2"/>
              <a:buChar char="§"/>
            </a:pPr>
            <a:r>
              <a:rPr lang="en-US" sz="1800" dirty="0"/>
              <a:t>Browser Redirection</a:t>
            </a:r>
          </a:p>
          <a:p>
            <a:pPr marL="914400" indent="-342900">
              <a:buFont typeface="Wingdings" panose="05000000000000000000" pitchFamily="2" charset="2"/>
              <a:buChar char="§"/>
            </a:pPr>
            <a:r>
              <a:rPr lang="en-US" sz="1800" dirty="0"/>
              <a:t>Closing Connections</a:t>
            </a:r>
          </a:p>
          <a:p>
            <a:pPr marL="914400" indent="-342900">
              <a:buFont typeface="Wingdings" panose="05000000000000000000" pitchFamily="2" charset="2"/>
              <a:buChar char="§"/>
            </a:pPr>
            <a:r>
              <a:rPr lang="en-US" sz="1800" dirty="0"/>
              <a:t>Destruction of data</a:t>
            </a:r>
          </a:p>
          <a:p>
            <a:pPr marL="914400" indent="-342900">
              <a:buFont typeface="Wingdings" panose="05000000000000000000" pitchFamily="2" charset="2"/>
              <a:buChar char="§"/>
            </a:pPr>
            <a:r>
              <a:rPr lang="en-US" sz="1800" dirty="0"/>
              <a:t>Resource Exhaustion</a:t>
            </a:r>
          </a:p>
        </p:txBody>
      </p:sp>
      <p:sp>
        <p:nvSpPr>
          <p:cNvPr id="3" name="Slide Number Placeholder 2">
            <a:extLst>
              <a:ext uri="{FF2B5EF4-FFF2-40B4-BE49-F238E27FC236}">
                <a16:creationId xmlns:a16="http://schemas.microsoft.com/office/drawing/2014/main" id="{1C6244BD-D946-4B12-8F06-4F7732FCA829}"/>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7" name="Picture Placeholder 6">
            <a:extLst>
              <a:ext uri="{FF2B5EF4-FFF2-40B4-BE49-F238E27FC236}">
                <a16:creationId xmlns:a16="http://schemas.microsoft.com/office/drawing/2014/main" id="{3F9FB9EC-F3A5-409B-9998-7A778B659ABC}"/>
              </a:ext>
            </a:extLst>
          </p:cNvPr>
          <p:cNvPicPr>
            <a:picLocks noGrp="1" noChangeAspect="1"/>
          </p:cNvPicPr>
          <p:nvPr>
            <p:ph type="pic" sz="quarter" idx="13"/>
          </p:nvPr>
        </p:nvPicPr>
        <p:blipFill rotWithShape="1">
          <a:blip r:embed="rId2"/>
          <a:srcRect l="-1199" r="1573" b="22"/>
          <a:stretch/>
        </p:blipFill>
        <p:spPr>
          <a:xfrm>
            <a:off x="5838826" y="0"/>
            <a:ext cx="6334126" cy="5780372"/>
          </a:xfrm>
        </p:spPr>
      </p:pic>
      <p:sp>
        <p:nvSpPr>
          <p:cNvPr id="8" name="Rectangle 7">
            <a:extLst>
              <a:ext uri="{FF2B5EF4-FFF2-40B4-BE49-F238E27FC236}">
                <a16:creationId xmlns:a16="http://schemas.microsoft.com/office/drawing/2014/main" id="{5208DD08-26E8-4754-8D6D-A6BB16EE06CB}"/>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0">
            <a:extLst>
              <a:ext uri="{FF2B5EF4-FFF2-40B4-BE49-F238E27FC236}">
                <a16:creationId xmlns:a16="http://schemas.microsoft.com/office/drawing/2014/main" id="{8BF4EAA3-8595-4085-898E-89451CEBD6B7}"/>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spTree>
    <p:extLst>
      <p:ext uri="{BB962C8B-B14F-4D97-AF65-F5344CB8AC3E}">
        <p14:creationId xmlns:p14="http://schemas.microsoft.com/office/powerpoint/2010/main" val="197856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A81AC-7F32-4E36-A9F6-5D6D36C1984B}"/>
              </a:ext>
            </a:extLst>
          </p:cNvPr>
          <p:cNvSpPr>
            <a:spLocks noGrp="1"/>
          </p:cNvSpPr>
          <p:nvPr>
            <p:ph idx="1"/>
          </p:nvPr>
        </p:nvSpPr>
        <p:spPr>
          <a:xfrm>
            <a:off x="316523" y="1996281"/>
            <a:ext cx="4914189" cy="4351338"/>
          </a:xfrm>
        </p:spPr>
        <p:txBody>
          <a:bodyPr/>
          <a:lstStyle/>
          <a:p>
            <a:pPr>
              <a:buFont typeface="Wingdings" panose="05000000000000000000" pitchFamily="2" charset="2"/>
              <a:buChar char="§"/>
            </a:pPr>
            <a:r>
              <a:rPr lang="en-US" sz="1800" dirty="0"/>
              <a:t>DDoS attacks today originate from a hacker-controlled botnet of vulnerable IoT devices like</a:t>
            </a:r>
          </a:p>
          <a:p>
            <a:pPr lvl="2">
              <a:buFont typeface="Wingdings" panose="05000000000000000000" pitchFamily="2" charset="2"/>
              <a:buChar char="§"/>
            </a:pPr>
            <a:r>
              <a:rPr lang="en-US" dirty="0"/>
              <a:t>internet connected</a:t>
            </a:r>
          </a:p>
          <a:p>
            <a:pPr lvl="3">
              <a:buFont typeface="Wingdings" panose="05000000000000000000" pitchFamily="2" charset="2"/>
              <a:buChar char="§"/>
            </a:pPr>
            <a:r>
              <a:rPr lang="en-US" sz="1800" dirty="0"/>
              <a:t>Security Cameras </a:t>
            </a:r>
          </a:p>
          <a:p>
            <a:pPr lvl="3">
              <a:buFont typeface="Wingdings" panose="05000000000000000000" pitchFamily="2" charset="2"/>
              <a:buChar char="§"/>
            </a:pPr>
            <a:r>
              <a:rPr lang="en-US" sz="1800" dirty="0"/>
              <a:t>Household Appliances</a:t>
            </a:r>
          </a:p>
          <a:p>
            <a:pPr lvl="3">
              <a:buFont typeface="Wingdings" panose="05000000000000000000" pitchFamily="2" charset="2"/>
              <a:buChar char="§"/>
            </a:pPr>
            <a:r>
              <a:rPr lang="en-US" sz="1800" dirty="0"/>
              <a:t>Smart TVs</a:t>
            </a:r>
          </a:p>
          <a:p>
            <a:pPr lvl="3">
              <a:buFont typeface="Wingdings" panose="05000000000000000000" pitchFamily="2" charset="2"/>
              <a:buChar char="§"/>
            </a:pPr>
            <a:r>
              <a:rPr lang="en-US" sz="1800" dirty="0"/>
              <a:t>Home Lighting Systems</a:t>
            </a:r>
          </a:p>
          <a:p>
            <a:pPr lvl="3">
              <a:buFont typeface="Wingdings" panose="05000000000000000000" pitchFamily="2" charset="2"/>
              <a:buChar char="§"/>
            </a:pPr>
            <a:r>
              <a:rPr lang="en-US" sz="1800" dirty="0"/>
              <a:t>And Even Refrigerators</a:t>
            </a:r>
          </a:p>
          <a:p>
            <a:endParaRPr lang="en-US" sz="1800" dirty="0"/>
          </a:p>
        </p:txBody>
      </p:sp>
      <p:sp>
        <p:nvSpPr>
          <p:cNvPr id="4" name="Slide Number Placeholder 3">
            <a:extLst>
              <a:ext uri="{FF2B5EF4-FFF2-40B4-BE49-F238E27FC236}">
                <a16:creationId xmlns:a16="http://schemas.microsoft.com/office/drawing/2014/main" id="{8796E209-92CB-4852-98DE-47E761FAAF93}"/>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7" name="Picture Placeholder 6">
            <a:extLst>
              <a:ext uri="{FF2B5EF4-FFF2-40B4-BE49-F238E27FC236}">
                <a16:creationId xmlns:a16="http://schemas.microsoft.com/office/drawing/2014/main" id="{22575A36-7A0A-4391-A068-CF23D0CB18A7}"/>
              </a:ext>
            </a:extLst>
          </p:cNvPr>
          <p:cNvPicPr>
            <a:picLocks noGrp="1" noChangeAspect="1"/>
          </p:cNvPicPr>
          <p:nvPr>
            <p:ph type="pic" sz="quarter" idx="13"/>
          </p:nvPr>
        </p:nvPicPr>
        <p:blipFill rotWithShape="1">
          <a:blip r:embed="rId2"/>
          <a:srcRect l="8300" t="-8017" r="2509" b="-8110"/>
          <a:stretch/>
        </p:blipFill>
        <p:spPr>
          <a:xfrm>
            <a:off x="5455212" y="988536"/>
            <a:ext cx="4884848" cy="4884848"/>
          </a:xfrm>
        </p:spPr>
      </p:pic>
      <p:sp>
        <p:nvSpPr>
          <p:cNvPr id="8" name="Rectangle 7">
            <a:extLst>
              <a:ext uri="{FF2B5EF4-FFF2-40B4-BE49-F238E27FC236}">
                <a16:creationId xmlns:a16="http://schemas.microsoft.com/office/drawing/2014/main" id="{CB72D3DF-6C2A-47B9-A611-CC0E687C94DC}"/>
              </a:ext>
            </a:extLst>
          </p:cNvPr>
          <p:cNvSpPr/>
          <p:nvPr/>
        </p:nvSpPr>
        <p:spPr>
          <a:xfrm>
            <a:off x="316523" y="6176963"/>
            <a:ext cx="1354015" cy="5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0">
            <a:extLst>
              <a:ext uri="{FF2B5EF4-FFF2-40B4-BE49-F238E27FC236}">
                <a16:creationId xmlns:a16="http://schemas.microsoft.com/office/drawing/2014/main" id="{23888864-E516-48F6-9D33-647599A2D54C}"/>
              </a:ext>
            </a:extLst>
          </p:cNvPr>
          <p:cNvSpPr txBox="1">
            <a:spLocks/>
          </p:cNvSpPr>
          <p:nvPr/>
        </p:nvSpPr>
        <p:spPr>
          <a:xfrm>
            <a:off x="82203" y="6372925"/>
            <a:ext cx="4080222" cy="540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W.B.G.R.K. Madhuthisara : IT20661892</a:t>
            </a:r>
          </a:p>
        </p:txBody>
      </p:sp>
    </p:spTree>
    <p:extLst>
      <p:ext uri="{BB962C8B-B14F-4D97-AF65-F5344CB8AC3E}">
        <p14:creationId xmlns:p14="http://schemas.microsoft.com/office/powerpoint/2010/main" val="79802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openxmlformats.org/package/2006/metadata/core-properties"/>
    <ds:schemaRef ds:uri="http://schemas.microsoft.com/office/2006/documentManagement/types"/>
    <ds:schemaRef ds:uri="http://purl.org/dc/terms/"/>
    <ds:schemaRef ds:uri="http://purl.org/dc/elements/1.1/"/>
    <ds:schemaRef ds:uri="16c05727-aa75-4e4a-9b5f-8a80a1165891"/>
    <ds:schemaRef ds:uri="http://purl.org/dc/dcmitype/"/>
    <ds:schemaRef ds:uri="71af3243-3dd4-4a8d-8c0d-dd76da1f02a5"/>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3384</TotalTime>
  <Words>980</Words>
  <Application>Microsoft Office PowerPoint</Application>
  <PresentationFormat>Widescreen</PresentationFormat>
  <Paragraphs>155</Paragraphs>
  <Slides>19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Corbel</vt:lpstr>
      <vt:lpstr>Exo</vt:lpstr>
      <vt:lpstr>Segoe UI Semilight</vt:lpstr>
      <vt:lpstr>Wingdings</vt:lpstr>
      <vt:lpstr>Office Theme</vt:lpstr>
      <vt:lpstr>DATABASE</vt:lpstr>
      <vt:lpstr>team</vt:lpstr>
      <vt:lpstr>Anticipated Learning Outcomes</vt:lpstr>
      <vt:lpstr>Denial-of-Service Attack    </vt:lpstr>
      <vt:lpstr>SQl Injection &amp; DATA Breaches </vt:lpstr>
      <vt:lpstr>DATABASE</vt:lpstr>
      <vt:lpstr>1.Denial-of-Service Attack</vt:lpstr>
      <vt:lpstr>PowerPoint Presentation</vt:lpstr>
      <vt:lpstr>PowerPoint Presentation</vt:lpstr>
      <vt:lpstr>2.SQL Injection Attack </vt:lpstr>
      <vt:lpstr>PowerPoint Presentation</vt:lpstr>
      <vt:lpstr>PowerPoint Presentation</vt:lpstr>
      <vt:lpstr>DATABASE</vt:lpstr>
      <vt:lpstr>HOW TO MITIGATE SQL INJECTION ATTACKS</vt:lpstr>
      <vt:lpstr>HOW TO MITIGATE DOS ATTACKS</vt:lpstr>
      <vt:lpstr>suggested</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Saputhanthri N.D. it18015140</dc:creator>
  <cp:lastModifiedBy>Madhuthisara W.B.G.R.K. it20661892</cp:lastModifiedBy>
  <cp:revision>51</cp:revision>
  <dcterms:created xsi:type="dcterms:W3CDTF">2021-09-09T18:57:27Z</dcterms:created>
  <dcterms:modified xsi:type="dcterms:W3CDTF">2021-10-03T21:23:16Z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